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0" r:id="rId4"/>
  </p:sldMasterIdLst>
  <p:sldIdLst>
    <p:sldId id="257" r:id="rId5"/>
    <p:sldId id="285" r:id="rId6"/>
    <p:sldId id="263" r:id="rId7"/>
    <p:sldId id="286" r:id="rId8"/>
    <p:sldId id="287" r:id="rId9"/>
    <p:sldId id="288" r:id="rId10"/>
    <p:sldId id="289" r:id="rId11"/>
    <p:sldId id="290" r:id="rId12"/>
    <p:sldId id="291" r:id="rId13"/>
    <p:sldId id="292" r:id="rId14"/>
    <p:sldId id="293" r:id="rId15"/>
    <p:sldId id="267" r:id="rId16"/>
    <p:sldId id="268" r:id="rId17"/>
    <p:sldId id="269" r:id="rId18"/>
    <p:sldId id="271" r:id="rId19"/>
    <p:sldId id="274" r:id="rId20"/>
    <p:sldId id="275" r:id="rId21"/>
    <p:sldId id="278" r:id="rId22"/>
    <p:sldId id="279" r:id="rId23"/>
    <p:sldId id="276" r:id="rId24"/>
    <p:sldId id="277" r:id="rId25"/>
    <p:sldId id="280" r:id="rId26"/>
    <p:sldId id="282" r:id="rId27"/>
    <p:sldId id="283" r:id="rId28"/>
    <p:sldId id="272" r:id="rId29"/>
    <p:sldId id="270" r:id="rId30"/>
    <p:sldId id="284" r:id="rId31"/>
    <p:sldId id="294" r:id="rId32"/>
    <p:sldId id="295" r:id="rId33"/>
    <p:sldId id="296" r:id="rId34"/>
    <p:sldId id="298" r:id="rId35"/>
    <p:sldId id="299" r:id="rId36"/>
    <p:sldId id="300" r:id="rId37"/>
    <p:sldId id="305" r:id="rId38"/>
    <p:sldId id="304" r:id="rId39"/>
    <p:sldId id="301" r:id="rId40"/>
    <p:sldId id="323" r:id="rId41"/>
    <p:sldId id="324" r:id="rId42"/>
    <p:sldId id="325" r:id="rId43"/>
    <p:sldId id="326" r:id="rId44"/>
    <p:sldId id="327" r:id="rId45"/>
    <p:sldId id="328" r:id="rId46"/>
    <p:sldId id="329" r:id="rId47"/>
    <p:sldId id="306" r:id="rId48"/>
    <p:sldId id="302" r:id="rId49"/>
    <p:sldId id="331" r:id="rId50"/>
    <p:sldId id="333" r:id="rId51"/>
    <p:sldId id="340" r:id="rId52"/>
    <p:sldId id="341" r:id="rId53"/>
    <p:sldId id="342" r:id="rId54"/>
    <p:sldId id="344" r:id="rId55"/>
    <p:sldId id="307" r:id="rId56"/>
    <p:sldId id="308" r:id="rId57"/>
    <p:sldId id="309" r:id="rId58"/>
    <p:sldId id="359" r:id="rId59"/>
    <p:sldId id="310" r:id="rId60"/>
    <p:sldId id="365" r:id="rId61"/>
    <p:sldId id="366" r:id="rId62"/>
    <p:sldId id="297" r:id="rId63"/>
    <p:sldId id="313" r:id="rId64"/>
    <p:sldId id="316" r:id="rId65"/>
    <p:sldId id="314" r:id="rId66"/>
    <p:sldId id="315" r:id="rId67"/>
    <p:sldId id="317" r:id="rId68"/>
    <p:sldId id="318" r:id="rId69"/>
    <p:sldId id="319" r:id="rId70"/>
    <p:sldId id="320" r:id="rId71"/>
    <p:sldId id="321" r:id="rId72"/>
    <p:sldId id="322" r:id="rId73"/>
    <p:sldId id="345" r:id="rId74"/>
    <p:sldId id="351" r:id="rId75"/>
    <p:sldId id="352" r:id="rId76"/>
    <p:sldId id="353" r:id="rId77"/>
    <p:sldId id="354" r:id="rId78"/>
    <p:sldId id="355" r:id="rId79"/>
    <p:sldId id="356" r:id="rId80"/>
    <p:sldId id="357" r:id="rId81"/>
    <p:sldId id="358" r:id="rId82"/>
    <p:sldId id="370" r:id="rId83"/>
    <p:sldId id="369" r:id="rId84"/>
    <p:sldId id="371" r:id="rId85"/>
    <p:sldId id="372" r:id="rId86"/>
    <p:sldId id="373"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8A0"/>
    <a:srgbClr val="393F0D"/>
    <a:srgbClr val="344529"/>
    <a:srgbClr val="2B3922"/>
    <a:srgbClr val="2E3722"/>
    <a:srgbClr val="FCF7F1"/>
    <a:srgbClr val="B8D233"/>
    <a:srgbClr val="5CC6D6"/>
    <a:srgbClr val="F8D22F"/>
    <a:srgbClr val="F03F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EA0C0817-A112-4847-8014-A94B7D2A4EA3}" type="datetime1">
              <a:rPr lang="en-US" smtClean="0"/>
              <a:t>14/06/202121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8057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14/06/202121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143343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14/06/202121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3146925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96875" indent="-396875">
              <a:lnSpc>
                <a:spcPct val="100000"/>
              </a:lnSpc>
              <a:buClr>
                <a:schemeClr val="accent1">
                  <a:lumMod val="50000"/>
                </a:schemeClr>
              </a:buClr>
              <a:buFont typeface="Wingdings" panose="05000000000000000000" pitchFamily="2" charset="2"/>
              <a:buChar char="q"/>
              <a:defRPr sz="2800">
                <a:solidFill>
                  <a:srgbClr val="393F0D"/>
                </a:solidFill>
              </a:defRPr>
            </a:lvl1pPr>
            <a:lvl2pPr marL="573088" indent="-182563">
              <a:lnSpc>
                <a:spcPct val="100000"/>
              </a:lnSpc>
              <a:buClr>
                <a:schemeClr val="accent1">
                  <a:lumMod val="50000"/>
                </a:schemeClr>
              </a:buClr>
              <a:buFont typeface="Wingdings" panose="05000000000000000000" pitchFamily="2" charset="2"/>
              <a:buChar char="v"/>
              <a:defRPr sz="2800">
                <a:solidFill>
                  <a:srgbClr val="393F0D"/>
                </a:solidFill>
              </a:defRPr>
            </a:lvl2pPr>
            <a:lvl3pPr marL="914400" indent="-285750">
              <a:lnSpc>
                <a:spcPct val="100000"/>
              </a:lnSpc>
              <a:buClr>
                <a:schemeClr val="accent1">
                  <a:lumMod val="50000"/>
                </a:schemeClr>
              </a:buClr>
              <a:buFont typeface="Arial" panose="020B0604020202020204" pitchFamily="34" charset="0"/>
              <a:buChar char="+"/>
              <a:defRPr sz="2400">
                <a:solidFill>
                  <a:srgbClr val="393F0D"/>
                </a:solidFill>
              </a:defRPr>
            </a:lvl3pPr>
            <a:lvl4pPr marL="1005840" indent="-182880">
              <a:lnSpc>
                <a:spcPct val="100000"/>
              </a:lnSpc>
              <a:buClr>
                <a:schemeClr val="accent1">
                  <a:lumMod val="50000"/>
                </a:schemeClr>
              </a:buClr>
              <a:buFont typeface="Wingdings" panose="05000000000000000000" pitchFamily="2" charset="2"/>
              <a:buChar char="v"/>
              <a:defRPr sz="2000">
                <a:solidFill>
                  <a:srgbClr val="393F0D"/>
                </a:solidFill>
              </a:defRPr>
            </a:lvl4pPr>
            <a:lvl5pPr marL="1280160" indent="-182880">
              <a:lnSpc>
                <a:spcPct val="100000"/>
              </a:lnSpc>
              <a:buClr>
                <a:schemeClr val="accent1">
                  <a:lumMod val="50000"/>
                </a:schemeClr>
              </a:buClr>
              <a:buFont typeface="Wingdings" panose="05000000000000000000" pitchFamily="2" charset="2"/>
              <a:buChar char="v"/>
              <a:defRPr sz="2000">
                <a:solidFill>
                  <a:srgbClr val="393F0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32B432-ACDA-4023-A761-2BAB76577B62}" type="datetime1">
              <a:rPr lang="en-US" smtClean="0"/>
              <a:t>14/06/202121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0492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14/06/202121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92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14/06/202121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35123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14/06/202121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51074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14/06/202121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988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14/06/202121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01436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14/06/202121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334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14/06/202121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13027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F6FA2B21-3FCD-4721-B95C-427943F61125}" type="datetime1">
              <a:rPr lang="en-US" smtClean="0"/>
              <a:t>14/06/202121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304540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tumblr.com/" TargetMode="External"/><Relationship Id="rId2" Type="http://schemas.openxmlformats.org/officeDocument/2006/relationships/hyperlink" Target="http://www.blogger.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World Wide Web Là Gì? Tìm Hiểu Về World Wide Web Là Gì?">
            <a:extLst>
              <a:ext uri="{FF2B5EF4-FFF2-40B4-BE49-F238E27FC236}">
                <a16:creationId xmlns:a16="http://schemas.microsoft.com/office/drawing/2014/main" id="{D90DFC2D-7C13-4C9A-AE12-B625E584FD23}"/>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635045" y="325140"/>
            <a:ext cx="6921910" cy="7015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4195160" y="3832865"/>
            <a:ext cx="4775075" cy="559656"/>
          </a:xfrm>
        </p:spPr>
        <p:txBody>
          <a:bodyPr>
            <a:normAutofit/>
          </a:bodyPr>
          <a:lstStyle/>
          <a:p>
            <a:pPr>
              <a:spcAft>
                <a:spcPts val="600"/>
              </a:spcAft>
            </a:pPr>
            <a:r>
              <a:rPr lang="en-US" b="1" dirty="0">
                <a:solidFill>
                  <a:schemeClr val="accent1">
                    <a:lumMod val="50000"/>
                  </a:schemeClr>
                </a:solidFill>
              </a:rPr>
              <a:t>GV: </a:t>
            </a:r>
            <a:r>
              <a:rPr lang="en-US" b="1" dirty="0" err="1">
                <a:solidFill>
                  <a:schemeClr val="accent1">
                    <a:lumMod val="50000"/>
                  </a:schemeClr>
                </a:solidFill>
              </a:rPr>
              <a:t>Từ</a:t>
            </a:r>
            <a:r>
              <a:rPr lang="en-US" b="1" dirty="0">
                <a:solidFill>
                  <a:schemeClr val="accent1">
                    <a:lumMod val="50000"/>
                  </a:schemeClr>
                </a:solidFill>
              </a:rPr>
              <a:t> </a:t>
            </a:r>
            <a:r>
              <a:rPr lang="en-US" b="1" dirty="0" err="1">
                <a:solidFill>
                  <a:schemeClr val="accent1">
                    <a:lumMod val="50000"/>
                  </a:schemeClr>
                </a:solidFill>
              </a:rPr>
              <a:t>Thị</a:t>
            </a:r>
            <a:r>
              <a:rPr lang="en-US" b="1" dirty="0">
                <a:solidFill>
                  <a:schemeClr val="accent1">
                    <a:lumMod val="50000"/>
                  </a:schemeClr>
                </a:solidFill>
              </a:rPr>
              <a:t> </a:t>
            </a:r>
            <a:r>
              <a:rPr lang="en-US" b="1" dirty="0" err="1">
                <a:solidFill>
                  <a:schemeClr val="accent1">
                    <a:lumMod val="50000"/>
                  </a:schemeClr>
                </a:solidFill>
              </a:rPr>
              <a:t>Xuân</a:t>
            </a:r>
            <a:r>
              <a:rPr lang="en-US" b="1" dirty="0">
                <a:solidFill>
                  <a:schemeClr val="accent1">
                    <a:lumMod val="50000"/>
                  </a:schemeClr>
                </a:solidFill>
              </a:rPr>
              <a:t> </a:t>
            </a:r>
            <a:r>
              <a:rPr lang="en-US" b="1" dirty="0" err="1">
                <a:solidFill>
                  <a:schemeClr val="accent1">
                    <a:lumMod val="50000"/>
                  </a:schemeClr>
                </a:solidFill>
              </a:rPr>
              <a:t>Hiền</a:t>
            </a:r>
            <a:endParaRPr lang="en-US" b="1" dirty="0">
              <a:solidFill>
                <a:schemeClr val="accent1">
                  <a:lumMod val="50000"/>
                </a:schemeClr>
              </a:solidFill>
            </a:endParaRPr>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909483" y="1034474"/>
            <a:ext cx="10373033" cy="3915170"/>
          </a:xfrm>
        </p:spPr>
        <p:txBody>
          <a:bodyPr>
            <a:noAutofit/>
          </a:bodyPr>
          <a:lstStyle/>
          <a:p>
            <a:r>
              <a:rPr lang="en-US" sz="16600" cap="none" spc="50" dirty="0">
                <a:ln w="9525" cmpd="sng">
                  <a:solidFill>
                    <a:schemeClr val="accent1"/>
                  </a:solidFill>
                  <a:prstDash val="solid"/>
                </a:ln>
                <a:solidFill>
                  <a:schemeClr val="accent1">
                    <a:lumMod val="50000"/>
                  </a:schemeClr>
                </a:solidFill>
                <a:effectLst>
                  <a:glow rad="139700">
                    <a:schemeClr val="accent1">
                      <a:satMod val="175000"/>
                      <a:alpha val="40000"/>
                    </a:schemeClr>
                  </a:glow>
                </a:effectLst>
              </a:rPr>
              <a:t>Internet</a:t>
            </a:r>
            <a:br>
              <a:rPr lang="en-US" sz="4800" cap="none" spc="50" dirty="0">
                <a:ln w="9525" cmpd="sng">
                  <a:solidFill>
                    <a:schemeClr val="accent1"/>
                  </a:solidFill>
                  <a:prstDash val="solid"/>
                </a:ln>
                <a:solidFill>
                  <a:schemeClr val="accent1">
                    <a:lumMod val="50000"/>
                  </a:schemeClr>
                </a:solidFill>
                <a:effectLst>
                  <a:glow rad="139700">
                    <a:schemeClr val="accent1">
                      <a:satMod val="175000"/>
                      <a:alpha val="40000"/>
                    </a:schemeClr>
                  </a:glow>
                </a:effectLst>
              </a:rPr>
            </a:br>
            <a:endParaRPr lang="en-US" sz="4800" cap="none" spc="50" dirty="0">
              <a:ln w="9525" cmpd="sng">
                <a:solidFill>
                  <a:schemeClr val="accent1"/>
                </a:solidFill>
                <a:prstDash val="solid"/>
              </a:ln>
              <a:solidFill>
                <a:schemeClr val="accent1">
                  <a:lumMod val="50000"/>
                </a:schemeClr>
              </a:solidFill>
              <a:effectLst>
                <a:glow rad="139700">
                  <a:schemeClr val="accent1">
                    <a:satMod val="175000"/>
                    <a:alpha val="40000"/>
                  </a:schemeClr>
                </a:glow>
              </a:effectLst>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6D0B-42AA-4E46-B00B-D9453BFBC4DC}"/>
              </a:ext>
            </a:extLst>
          </p:cNvPr>
          <p:cNvSpPr>
            <a:spLocks noGrp="1"/>
          </p:cNvSpPr>
          <p:nvPr>
            <p:ph type="title"/>
          </p:nvPr>
        </p:nvSpPr>
        <p:spPr/>
        <p:txBody>
          <a:bodyPr/>
          <a:lstStyle/>
          <a:p>
            <a:r>
              <a:rPr lang="en-US" dirty="0" err="1"/>
              <a:t>Cách</a:t>
            </a:r>
            <a:r>
              <a:rPr lang="en-US" dirty="0"/>
              <a:t> </a:t>
            </a:r>
            <a:r>
              <a:rPr lang="en-US" dirty="0" err="1"/>
              <a:t>xác</a:t>
            </a:r>
            <a:r>
              <a:rPr lang="en-US" dirty="0"/>
              <a:t> </a:t>
            </a:r>
            <a:r>
              <a:rPr lang="en-US" dirty="0" err="1"/>
              <a:t>định</a:t>
            </a:r>
            <a:r>
              <a:rPr lang="en-US" dirty="0"/>
              <a:t> </a:t>
            </a:r>
            <a:r>
              <a:rPr lang="en-US" dirty="0" err="1"/>
              <a:t>loại</a:t>
            </a:r>
            <a:r>
              <a:rPr lang="en-US" dirty="0"/>
              <a:t> </a:t>
            </a:r>
            <a:r>
              <a:rPr lang="en-US" dirty="0" err="1"/>
              <a:t>kết</a:t>
            </a:r>
            <a:r>
              <a:rPr lang="en-US" dirty="0"/>
              <a:t> </a:t>
            </a:r>
            <a:r>
              <a:rPr lang="en-US" dirty="0" err="1"/>
              <a:t>nối</a:t>
            </a:r>
            <a:r>
              <a:rPr lang="en-US" dirty="0"/>
              <a:t> </a:t>
            </a:r>
            <a:r>
              <a:rPr lang="en-US" dirty="0" err="1"/>
              <a:t>mạng</a:t>
            </a:r>
            <a:endParaRPr lang="en-US" dirty="0"/>
          </a:p>
        </p:txBody>
      </p:sp>
      <p:sp>
        <p:nvSpPr>
          <p:cNvPr id="3" name="Content Placeholder 2">
            <a:extLst>
              <a:ext uri="{FF2B5EF4-FFF2-40B4-BE49-F238E27FC236}">
                <a16:creationId xmlns:a16="http://schemas.microsoft.com/office/drawing/2014/main" id="{2DDFF07E-A60D-4B7D-B80E-BBE3B266B95A}"/>
              </a:ext>
            </a:extLst>
          </p:cNvPr>
          <p:cNvSpPr>
            <a:spLocks noGrp="1"/>
          </p:cNvSpPr>
          <p:nvPr>
            <p:ph idx="1"/>
          </p:nvPr>
        </p:nvSpPr>
        <p:spPr/>
        <p:txBody>
          <a:bodyPr>
            <a:normAutofit/>
          </a:bodyPr>
          <a:lstStyle/>
          <a:p>
            <a:pPr algn="just">
              <a:lnSpc>
                <a:spcPct val="100000"/>
              </a:lnSpc>
            </a:pPr>
            <a:r>
              <a:rPr lang="vi-VN" b="1" dirty="0"/>
              <a:t>Hệ điều hành Windows </a:t>
            </a:r>
            <a:r>
              <a:rPr lang="vi-VN" sz="2600" dirty="0"/>
              <a:t>tích hợp </a:t>
            </a:r>
            <a:r>
              <a:rPr lang="en-US" sz="2600" b="1" i="1" dirty="0"/>
              <a:t>c</a:t>
            </a:r>
            <a:r>
              <a:rPr lang="vi-VN" sz="2600" b="1" i="1" dirty="0"/>
              <a:t>ơ</a:t>
            </a:r>
            <a:r>
              <a:rPr lang="en-US" sz="2600" b="1" i="1" dirty="0"/>
              <a:t> </a:t>
            </a:r>
            <a:r>
              <a:rPr lang="en-US" sz="2600" b="1" i="1" dirty="0" err="1"/>
              <a:t>chế</a:t>
            </a:r>
            <a:r>
              <a:rPr lang="en-US" sz="2600" b="1" i="1" dirty="0"/>
              <a:t> </a:t>
            </a:r>
            <a:r>
              <a:rPr lang="vi-VN" sz="2600" b="1" i="1" dirty="0"/>
              <a:t>để giúp bảo vệ hệ thống</a:t>
            </a:r>
            <a:r>
              <a:rPr lang="vi-VN" sz="2600" dirty="0"/>
              <a:t> của </a:t>
            </a:r>
            <a:r>
              <a:rPr lang="en-US" sz="2600" dirty="0"/>
              <a:t>ng</a:t>
            </a:r>
            <a:r>
              <a:rPr lang="vi-VN" sz="2600" dirty="0"/>
              <a:t>ư</a:t>
            </a:r>
            <a:r>
              <a:rPr lang="en-US" sz="2600" dirty="0" err="1"/>
              <a:t>ời</a:t>
            </a:r>
            <a:r>
              <a:rPr lang="en-US" sz="2600" dirty="0"/>
              <a:t> </a:t>
            </a:r>
            <a:r>
              <a:rPr lang="en-US" sz="2600" dirty="0" err="1"/>
              <a:t>dùng</a:t>
            </a:r>
            <a:r>
              <a:rPr lang="en-US" sz="2600" dirty="0"/>
              <a:t> </a:t>
            </a:r>
            <a:r>
              <a:rPr lang="vi-VN" sz="2600" dirty="0"/>
              <a:t>khi kết nối với các mạng khác nhau. </a:t>
            </a:r>
            <a:endParaRPr lang="en-US" sz="2600" dirty="0"/>
          </a:p>
          <a:p>
            <a:pPr algn="just">
              <a:lnSpc>
                <a:spcPct val="100000"/>
              </a:lnSpc>
            </a:pPr>
            <a:r>
              <a:rPr lang="en-US" sz="2600" b="1" dirty="0"/>
              <a:t>Ng</a:t>
            </a:r>
            <a:r>
              <a:rPr lang="vi-VN" sz="2600" b="1" dirty="0"/>
              <a:t>ư</a:t>
            </a:r>
            <a:r>
              <a:rPr lang="en-US" sz="2600" b="1" dirty="0" err="1"/>
              <a:t>ời</a:t>
            </a:r>
            <a:r>
              <a:rPr lang="en-US" sz="2600" b="1" dirty="0"/>
              <a:t> </a:t>
            </a:r>
            <a:r>
              <a:rPr lang="en-US" sz="2600" b="1" dirty="0" err="1"/>
              <a:t>dùng</a:t>
            </a:r>
            <a:r>
              <a:rPr lang="en-US" sz="2600" b="1" dirty="0"/>
              <a:t> </a:t>
            </a:r>
            <a:r>
              <a:rPr lang="en-US" sz="2600" b="1" dirty="0" err="1"/>
              <a:t>có</a:t>
            </a:r>
            <a:r>
              <a:rPr lang="en-US" sz="2600" b="1" dirty="0"/>
              <a:t> </a:t>
            </a:r>
            <a:r>
              <a:rPr lang="en-US" sz="2600" b="1" dirty="0" err="1"/>
              <a:t>thể</a:t>
            </a:r>
            <a:r>
              <a:rPr lang="en-US" sz="2600" b="1" dirty="0"/>
              <a:t> </a:t>
            </a:r>
            <a:r>
              <a:rPr lang="en-US" sz="2600" b="1" dirty="0" err="1"/>
              <a:t>lựa</a:t>
            </a:r>
            <a:r>
              <a:rPr lang="en-US" sz="2600" b="1" dirty="0"/>
              <a:t> </a:t>
            </a:r>
            <a:r>
              <a:rPr lang="en-US" sz="2600" b="1" dirty="0" err="1"/>
              <a:t>chọn</a:t>
            </a:r>
            <a:r>
              <a:rPr lang="en-US" sz="2600" b="1" dirty="0"/>
              <a:t> </a:t>
            </a:r>
            <a:r>
              <a:rPr lang="en-US" sz="2600" b="1" dirty="0" err="1"/>
              <a:t>loại</a:t>
            </a:r>
            <a:r>
              <a:rPr lang="en-US" sz="2600" b="1" dirty="0"/>
              <a:t> </a:t>
            </a:r>
            <a:r>
              <a:rPr lang="en-US" sz="2600" b="1" dirty="0" err="1"/>
              <a:t>kết</a:t>
            </a:r>
            <a:r>
              <a:rPr lang="en-US" sz="2600" b="1" dirty="0"/>
              <a:t> </a:t>
            </a:r>
            <a:r>
              <a:rPr lang="en-US" sz="2600" b="1" dirty="0" err="1"/>
              <a:t>nối</a:t>
            </a:r>
            <a:endParaRPr lang="en-US" sz="2600" b="1" dirty="0"/>
          </a:p>
          <a:p>
            <a:pPr lvl="1" algn="just">
              <a:lnSpc>
                <a:spcPct val="100000"/>
              </a:lnSpc>
            </a:pPr>
            <a:r>
              <a:rPr lang="en-US" sz="2400" b="1" dirty="0">
                <a:solidFill>
                  <a:srgbClr val="FF0000"/>
                </a:solidFill>
              </a:rPr>
              <a:t>Private</a:t>
            </a:r>
            <a:r>
              <a:rPr lang="en-US" sz="2400" dirty="0">
                <a:solidFill>
                  <a:srgbClr val="FF0000"/>
                </a:solidFill>
              </a:rPr>
              <a:t>: </a:t>
            </a:r>
            <a:r>
              <a:rPr lang="vi-VN" sz="2400" dirty="0">
                <a:solidFill>
                  <a:schemeClr val="tx1"/>
                </a:solidFill>
              </a:rPr>
              <a:t>máy tính của bạn sẽ tự động khám phá các máy tính, thiết bị </a:t>
            </a:r>
            <a:r>
              <a:rPr lang="en-US" sz="2400" dirty="0" err="1">
                <a:solidFill>
                  <a:schemeClr val="tx1"/>
                </a:solidFill>
              </a:rPr>
              <a:t>khác</a:t>
            </a:r>
            <a:r>
              <a:rPr lang="en-US" sz="2400" dirty="0">
                <a:solidFill>
                  <a:schemeClr val="tx1"/>
                </a:solidFill>
              </a:rPr>
              <a:t> </a:t>
            </a:r>
            <a:r>
              <a:rPr lang="vi-VN" sz="2400" dirty="0">
                <a:solidFill>
                  <a:schemeClr val="tx1"/>
                </a:solidFill>
              </a:rPr>
              <a:t>và nội dung có thể truy cập trên mạng</a:t>
            </a:r>
            <a:r>
              <a:rPr lang="en-US" sz="2400" dirty="0">
                <a:solidFill>
                  <a:schemeClr val="tx1"/>
                </a:solidFill>
              </a:rPr>
              <a:t>, </a:t>
            </a:r>
            <a:r>
              <a:rPr lang="en-US" sz="2400" dirty="0" err="1">
                <a:solidFill>
                  <a:schemeClr val="tx1"/>
                </a:solidFill>
              </a:rPr>
              <a:t>và</a:t>
            </a:r>
            <a:r>
              <a:rPr lang="en-US" sz="2400" dirty="0">
                <a:solidFill>
                  <a:schemeClr val="tx1"/>
                </a:solidFill>
              </a:rPr>
              <a:t> ng</a:t>
            </a:r>
            <a:r>
              <a:rPr lang="vi-VN" sz="2400" dirty="0">
                <a:solidFill>
                  <a:schemeClr val="tx1"/>
                </a:solidFill>
              </a:rPr>
              <a:t>ư</a:t>
            </a:r>
            <a:r>
              <a:rPr lang="en-US" sz="2400" dirty="0" err="1">
                <a:solidFill>
                  <a:schemeClr val="tx1"/>
                </a:solidFill>
              </a:rPr>
              <a:t>ợc</a:t>
            </a:r>
            <a:r>
              <a:rPr lang="en-US" sz="2400" dirty="0">
                <a:solidFill>
                  <a:schemeClr val="tx1"/>
                </a:solidFill>
              </a:rPr>
              <a:t> </a:t>
            </a:r>
            <a:r>
              <a:rPr lang="en-US" sz="2400" dirty="0" err="1">
                <a:solidFill>
                  <a:schemeClr val="tx1"/>
                </a:solidFill>
              </a:rPr>
              <a:t>lại</a:t>
            </a:r>
            <a:endParaRPr lang="en-US" sz="2400" dirty="0">
              <a:solidFill>
                <a:schemeClr val="tx1"/>
              </a:solidFill>
            </a:endParaRPr>
          </a:p>
          <a:p>
            <a:pPr lvl="1" algn="just">
              <a:lnSpc>
                <a:spcPct val="100000"/>
              </a:lnSpc>
            </a:pPr>
            <a:r>
              <a:rPr lang="en-US" sz="2400" b="1" dirty="0">
                <a:solidFill>
                  <a:srgbClr val="FF0000"/>
                </a:solidFill>
              </a:rPr>
              <a:t>Public</a:t>
            </a:r>
            <a:r>
              <a:rPr lang="en-US" sz="2400" b="1" dirty="0"/>
              <a:t>: </a:t>
            </a:r>
            <a:r>
              <a:rPr lang="en-US" sz="2400" dirty="0"/>
              <a:t>Windows </a:t>
            </a:r>
            <a:r>
              <a:rPr lang="en-US" sz="2400" dirty="0" err="1"/>
              <a:t>sẽ</a:t>
            </a:r>
            <a:r>
              <a:rPr lang="en-US" sz="2400" dirty="0"/>
              <a:t> </a:t>
            </a:r>
            <a:r>
              <a:rPr lang="en-US" sz="2400" dirty="0" err="1"/>
              <a:t>không</a:t>
            </a:r>
            <a:r>
              <a:rPr lang="en-US" sz="2400" dirty="0"/>
              <a:t> </a:t>
            </a:r>
            <a:r>
              <a:rPr lang="en-US" sz="2400" dirty="0" err="1"/>
              <a:t>cho</a:t>
            </a:r>
            <a:r>
              <a:rPr lang="en-US" sz="2400" dirty="0"/>
              <a:t> </a:t>
            </a:r>
            <a:r>
              <a:rPr lang="en-US" sz="2400" dirty="0" err="1"/>
              <a:t>phép</a:t>
            </a:r>
            <a:r>
              <a:rPr lang="en-US" sz="2400" dirty="0"/>
              <a:t> PC </a:t>
            </a:r>
            <a:r>
              <a:rPr lang="en-US" sz="2400" dirty="0" err="1"/>
              <a:t>của</a:t>
            </a:r>
            <a:r>
              <a:rPr lang="en-US" sz="2400" dirty="0"/>
              <a:t> </a:t>
            </a:r>
            <a:r>
              <a:rPr lang="en-US" sz="2400" dirty="0" err="1"/>
              <a:t>bạn</a:t>
            </a:r>
            <a:r>
              <a:rPr lang="en-US" sz="2400" dirty="0"/>
              <a:t> </a:t>
            </a:r>
            <a:r>
              <a:rPr lang="en-US" sz="2400" dirty="0" err="1"/>
              <a:t>bị</a:t>
            </a:r>
            <a:r>
              <a:rPr lang="en-US" sz="2400" dirty="0"/>
              <a:t> </a:t>
            </a:r>
            <a:r>
              <a:rPr lang="en-US" sz="2400" dirty="0" err="1"/>
              <a:t>phát</a:t>
            </a:r>
            <a:r>
              <a:rPr lang="en-US" sz="2400" dirty="0"/>
              <a:t> </a:t>
            </a:r>
            <a:r>
              <a:rPr lang="en-US" sz="2400" dirty="0" err="1"/>
              <a:t>hiện</a:t>
            </a:r>
            <a:r>
              <a:rPr lang="en-US" sz="2400" dirty="0"/>
              <a:t> </a:t>
            </a:r>
            <a:r>
              <a:rPr lang="en-US" sz="2400" dirty="0" err="1"/>
              <a:t>bởi</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khác</a:t>
            </a:r>
            <a:r>
              <a:rPr lang="en-US" sz="2400" dirty="0"/>
              <a:t> </a:t>
            </a:r>
            <a:r>
              <a:rPr lang="en-US" sz="2400" dirty="0" err="1"/>
              <a:t>trên</a:t>
            </a:r>
            <a:r>
              <a:rPr lang="en-US" sz="2400" dirty="0"/>
              <a:t> </a:t>
            </a:r>
            <a:r>
              <a:rPr lang="en-US" sz="2400" dirty="0" err="1"/>
              <a:t>mạng</a:t>
            </a:r>
            <a:r>
              <a:rPr lang="en-US" sz="2400" dirty="0"/>
              <a:t> </a:t>
            </a:r>
            <a:r>
              <a:rPr lang="en-US" sz="2400" dirty="0" err="1"/>
              <a:t>và</a:t>
            </a:r>
            <a:r>
              <a:rPr lang="en-US" sz="2400" dirty="0"/>
              <a:t> </a:t>
            </a:r>
            <a:r>
              <a:rPr lang="en-US" sz="2400" dirty="0" err="1"/>
              <a:t>việc</a:t>
            </a:r>
            <a:r>
              <a:rPr lang="en-US" sz="2400" dirty="0"/>
              <a:t> chia </a:t>
            </a:r>
            <a:r>
              <a:rPr lang="en-US" sz="2400" dirty="0" err="1"/>
              <a:t>sẻ</a:t>
            </a:r>
            <a:r>
              <a:rPr lang="en-US" sz="2400" dirty="0"/>
              <a:t> </a:t>
            </a:r>
            <a:r>
              <a:rPr lang="en-US" sz="2400" dirty="0" err="1"/>
              <a:t>sẽ</a:t>
            </a:r>
            <a:r>
              <a:rPr lang="en-US" sz="2400" dirty="0"/>
              <a:t> </a:t>
            </a:r>
            <a:r>
              <a:rPr lang="en-US" sz="2400" dirty="0" err="1"/>
              <a:t>bị</a:t>
            </a:r>
            <a:r>
              <a:rPr lang="en-US" sz="2400" dirty="0"/>
              <a:t> </a:t>
            </a:r>
            <a:r>
              <a:rPr lang="en-US" sz="2400" dirty="0" err="1"/>
              <a:t>vô</a:t>
            </a:r>
            <a:r>
              <a:rPr lang="en-US" sz="2400" dirty="0"/>
              <a:t> </a:t>
            </a:r>
            <a:r>
              <a:rPr lang="en-US" sz="2400" dirty="0" err="1"/>
              <a:t>hiệu</a:t>
            </a:r>
            <a:r>
              <a:rPr lang="en-US" sz="2400" dirty="0"/>
              <a:t> </a:t>
            </a:r>
            <a:r>
              <a:rPr lang="en-US" sz="2400" dirty="0" err="1"/>
              <a:t>hóa</a:t>
            </a:r>
            <a:r>
              <a:rPr lang="en-US" sz="2400" dirty="0"/>
              <a:t>. </a:t>
            </a:r>
            <a:r>
              <a:rPr lang="en-US" sz="2400" dirty="0" err="1"/>
              <a:t>Sử</a:t>
            </a:r>
            <a:r>
              <a:rPr lang="en-US" sz="2400" dirty="0"/>
              <a:t> </a:t>
            </a:r>
            <a:r>
              <a:rPr lang="en-US" sz="2400" dirty="0" err="1"/>
              <a:t>dụng</a:t>
            </a:r>
            <a:r>
              <a:rPr lang="en-US" sz="2400" dirty="0"/>
              <a:t> </a:t>
            </a:r>
            <a:r>
              <a:rPr lang="en-US" sz="2400" dirty="0" err="1"/>
              <a:t>cài</a:t>
            </a:r>
            <a:r>
              <a:rPr lang="en-US" sz="2400" dirty="0"/>
              <a:t> </a:t>
            </a:r>
            <a:r>
              <a:rPr lang="en-US" sz="2400" dirty="0" err="1"/>
              <a:t>đặt</a:t>
            </a:r>
            <a:r>
              <a:rPr lang="en-US" sz="2400" dirty="0"/>
              <a:t> </a:t>
            </a:r>
            <a:r>
              <a:rPr lang="en-US" sz="2400" dirty="0" err="1"/>
              <a:t>này</a:t>
            </a:r>
            <a:r>
              <a:rPr lang="en-US" sz="2400" dirty="0"/>
              <a:t> </a:t>
            </a:r>
            <a:r>
              <a:rPr lang="en-US" sz="2400" dirty="0" err="1"/>
              <a:t>để</a:t>
            </a:r>
            <a:r>
              <a:rPr lang="en-US" sz="2400" dirty="0"/>
              <a:t> </a:t>
            </a:r>
            <a:r>
              <a:rPr lang="en-US" sz="2400" dirty="0" err="1"/>
              <a:t>kết</a:t>
            </a:r>
            <a:r>
              <a:rPr lang="en-US" sz="2400" dirty="0"/>
              <a:t> </a:t>
            </a:r>
            <a:r>
              <a:rPr lang="en-US" sz="2400" dirty="0" err="1"/>
              <a:t>nối</a:t>
            </a:r>
            <a:r>
              <a:rPr lang="en-US" sz="2400" dirty="0"/>
              <a:t> </a:t>
            </a:r>
            <a:r>
              <a:rPr lang="en-US" sz="2400" dirty="0" err="1"/>
              <a:t>với</a:t>
            </a:r>
            <a:r>
              <a:rPr lang="en-US" sz="2400" dirty="0"/>
              <a:t> </a:t>
            </a:r>
            <a:r>
              <a:rPr lang="en-US" sz="2400" dirty="0" err="1"/>
              <a:t>các</a:t>
            </a:r>
            <a:r>
              <a:rPr lang="en-US" sz="2400" dirty="0"/>
              <a:t> </a:t>
            </a:r>
            <a:r>
              <a:rPr lang="en-US" sz="2400" dirty="0" err="1"/>
              <a:t>điểm</a:t>
            </a:r>
            <a:r>
              <a:rPr lang="en-US" sz="2400" dirty="0"/>
              <a:t> </a:t>
            </a:r>
            <a:r>
              <a:rPr lang="en-US" sz="2400" dirty="0" err="1"/>
              <a:t>công</a:t>
            </a:r>
            <a:r>
              <a:rPr lang="en-US" sz="2400" dirty="0"/>
              <a:t> </a:t>
            </a:r>
            <a:r>
              <a:rPr lang="en-US" sz="2400" dirty="0" err="1"/>
              <a:t>cộng</a:t>
            </a:r>
            <a:r>
              <a:rPr lang="en-US" sz="2400" dirty="0"/>
              <a:t>.</a:t>
            </a:r>
            <a:endParaRPr lang="en-US" sz="2400" dirty="0">
              <a:solidFill>
                <a:schemeClr val="tx1"/>
              </a:solidFill>
            </a:endParaRPr>
          </a:p>
        </p:txBody>
      </p:sp>
    </p:spTree>
    <p:extLst>
      <p:ext uri="{BB962C8B-B14F-4D97-AF65-F5344CB8AC3E}">
        <p14:creationId xmlns:p14="http://schemas.microsoft.com/office/powerpoint/2010/main" val="2666141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731F4-685D-4FBE-BBD0-525778D85F74}"/>
              </a:ext>
            </a:extLst>
          </p:cNvPr>
          <p:cNvSpPr>
            <a:spLocks noGrp="1"/>
          </p:cNvSpPr>
          <p:nvPr>
            <p:ph type="title"/>
          </p:nvPr>
        </p:nvSpPr>
        <p:spPr/>
        <p:txBody>
          <a:bodyPr/>
          <a:lstStyle/>
          <a:p>
            <a:r>
              <a:rPr lang="en-US" dirty="0" err="1"/>
              <a:t>Cách</a:t>
            </a:r>
            <a:r>
              <a:rPr lang="en-US" dirty="0"/>
              <a:t> </a:t>
            </a:r>
            <a:r>
              <a:rPr lang="en-US" dirty="0" err="1"/>
              <a:t>xác</a:t>
            </a:r>
            <a:r>
              <a:rPr lang="en-US" dirty="0"/>
              <a:t> </a:t>
            </a:r>
            <a:r>
              <a:rPr lang="en-US" dirty="0" err="1"/>
              <a:t>định</a:t>
            </a:r>
            <a:r>
              <a:rPr lang="en-US" dirty="0"/>
              <a:t> </a:t>
            </a:r>
            <a:r>
              <a:rPr lang="en-US" dirty="0" err="1"/>
              <a:t>loại</a:t>
            </a:r>
            <a:r>
              <a:rPr lang="en-US" dirty="0"/>
              <a:t> </a:t>
            </a:r>
            <a:r>
              <a:rPr lang="en-US" dirty="0" err="1"/>
              <a:t>kết</a:t>
            </a:r>
            <a:r>
              <a:rPr lang="en-US" dirty="0"/>
              <a:t> </a:t>
            </a:r>
            <a:r>
              <a:rPr lang="en-US" dirty="0" err="1"/>
              <a:t>nối</a:t>
            </a:r>
            <a:r>
              <a:rPr lang="en-US" dirty="0"/>
              <a:t> </a:t>
            </a:r>
            <a:r>
              <a:rPr lang="en-US" dirty="0" err="1"/>
              <a:t>mạng</a:t>
            </a:r>
            <a:endParaRPr lang="en-US" dirty="0"/>
          </a:p>
        </p:txBody>
      </p:sp>
      <p:sp>
        <p:nvSpPr>
          <p:cNvPr id="3" name="Content Placeholder 2">
            <a:extLst>
              <a:ext uri="{FF2B5EF4-FFF2-40B4-BE49-F238E27FC236}">
                <a16:creationId xmlns:a16="http://schemas.microsoft.com/office/drawing/2014/main" id="{567B848D-972B-402C-9315-448F0E04FF3C}"/>
              </a:ext>
            </a:extLst>
          </p:cNvPr>
          <p:cNvSpPr>
            <a:spLocks noGrp="1"/>
          </p:cNvSpPr>
          <p:nvPr>
            <p:ph idx="1"/>
          </p:nvPr>
        </p:nvSpPr>
        <p:spPr/>
        <p:txBody>
          <a:bodyPr/>
          <a:lstStyle/>
          <a:p>
            <a:pPr>
              <a:lnSpc>
                <a:spcPct val="100000"/>
              </a:lnSpc>
            </a:pPr>
            <a:r>
              <a:rPr lang="en-US" b="1" dirty="0" err="1">
                <a:solidFill>
                  <a:srgbClr val="FF0000"/>
                </a:solidFill>
              </a:rPr>
              <a:t>Cách</a:t>
            </a:r>
            <a:r>
              <a:rPr lang="en-US" b="1" dirty="0">
                <a:solidFill>
                  <a:srgbClr val="FF0000"/>
                </a:solidFill>
              </a:rPr>
              <a:t> </a:t>
            </a:r>
            <a:r>
              <a:rPr lang="vi-VN" b="1" dirty="0">
                <a:solidFill>
                  <a:srgbClr val="FF0000"/>
                </a:solidFill>
              </a:rPr>
              <a:t>cấu hình kết nối mạng là </a:t>
            </a:r>
            <a:r>
              <a:rPr lang="en-US" b="1" dirty="0">
                <a:solidFill>
                  <a:srgbClr val="FF0000"/>
                </a:solidFill>
              </a:rPr>
              <a:t>private</a:t>
            </a:r>
            <a:r>
              <a:rPr lang="vi-VN" dirty="0"/>
              <a:t>:</a:t>
            </a:r>
            <a:endParaRPr lang="en-US" dirty="0"/>
          </a:p>
          <a:p>
            <a:pPr lvl="1">
              <a:lnSpc>
                <a:spcPct val="100000"/>
              </a:lnSpc>
            </a:pPr>
            <a:r>
              <a:rPr lang="en-US" sz="2400" dirty="0"/>
              <a:t>Click </a:t>
            </a:r>
            <a:r>
              <a:rPr lang="en-US" sz="2400" b="1" dirty="0"/>
              <a:t>Start</a:t>
            </a:r>
            <a:r>
              <a:rPr lang="en-US" sz="2400" dirty="0"/>
              <a:t>, </a:t>
            </a:r>
            <a:r>
              <a:rPr lang="en-US" sz="2400" b="1" dirty="0"/>
              <a:t>Settings</a:t>
            </a:r>
            <a:r>
              <a:rPr lang="en-US" sz="2400" dirty="0"/>
              <a:t>, then click </a:t>
            </a:r>
            <a:r>
              <a:rPr lang="en-US" sz="2400" b="1" dirty="0"/>
              <a:t>Network &amp; Internet</a:t>
            </a:r>
            <a:r>
              <a:rPr lang="en-US" sz="2400" dirty="0"/>
              <a:t>.</a:t>
            </a:r>
          </a:p>
          <a:p>
            <a:pPr lvl="1">
              <a:lnSpc>
                <a:spcPct val="100000"/>
              </a:lnSpc>
            </a:pPr>
            <a:r>
              <a:rPr lang="en-US" sz="2400" dirty="0" err="1"/>
              <a:t>Trong</a:t>
            </a:r>
            <a:r>
              <a:rPr lang="en-US" sz="2400" dirty="0"/>
              <a:t> pane </a:t>
            </a:r>
            <a:r>
              <a:rPr lang="en-US" sz="2400" dirty="0" err="1"/>
              <a:t>trái</a:t>
            </a:r>
            <a:r>
              <a:rPr lang="en-US" sz="2400" dirty="0"/>
              <a:t>, click </a:t>
            </a:r>
            <a:r>
              <a:rPr lang="en-US" sz="2400" dirty="0" err="1"/>
              <a:t>chọn</a:t>
            </a:r>
            <a:r>
              <a:rPr lang="en-US" sz="2400" dirty="0"/>
              <a:t> </a:t>
            </a:r>
            <a:r>
              <a:rPr lang="en-US" sz="2400" b="1" dirty="0"/>
              <a:t>Wi-Fi </a:t>
            </a:r>
            <a:r>
              <a:rPr lang="en-US" sz="2400" dirty="0" err="1"/>
              <a:t>hoặc</a:t>
            </a:r>
            <a:r>
              <a:rPr lang="en-US" sz="2400" dirty="0"/>
              <a:t> </a:t>
            </a:r>
            <a:r>
              <a:rPr lang="en-US" sz="2400" b="1" dirty="0"/>
              <a:t>Ethernet</a:t>
            </a:r>
          </a:p>
          <a:p>
            <a:pPr lvl="1">
              <a:lnSpc>
                <a:spcPct val="100000"/>
              </a:lnSpc>
            </a:pPr>
            <a:r>
              <a:rPr lang="en-US" sz="2400" b="1" dirty="0" err="1"/>
              <a:t>Cuộn</a:t>
            </a:r>
            <a:r>
              <a:rPr lang="en-US" sz="2400" b="1" dirty="0"/>
              <a:t> </a:t>
            </a:r>
            <a:r>
              <a:rPr lang="en-US" sz="2400" b="1" dirty="0" err="1"/>
              <a:t>xuống</a:t>
            </a:r>
            <a:r>
              <a:rPr lang="en-US" sz="2400" b="1" dirty="0"/>
              <a:t> d</a:t>
            </a:r>
            <a:r>
              <a:rPr lang="vi-VN" sz="2400" b="1" dirty="0"/>
              <a:t>ư</a:t>
            </a:r>
            <a:r>
              <a:rPr lang="en-US" sz="2400" b="1" dirty="0" err="1"/>
              <a:t>ới</a:t>
            </a:r>
            <a:r>
              <a:rPr lang="en-US" sz="2400" b="1" dirty="0"/>
              <a:t> </a:t>
            </a:r>
            <a:r>
              <a:rPr lang="en-US" sz="2400" b="1" dirty="0" err="1"/>
              <a:t>và</a:t>
            </a:r>
            <a:r>
              <a:rPr lang="en-US" sz="2400" b="1" dirty="0"/>
              <a:t> </a:t>
            </a:r>
            <a:r>
              <a:rPr lang="en-US" sz="2400" dirty="0"/>
              <a:t>click </a:t>
            </a:r>
            <a:r>
              <a:rPr lang="en-US" sz="2400" b="1" dirty="0"/>
              <a:t>Advanced options</a:t>
            </a:r>
            <a:r>
              <a:rPr lang="en-US" sz="2400" dirty="0"/>
              <a:t>.</a:t>
            </a:r>
          </a:p>
          <a:p>
            <a:pPr lvl="1">
              <a:lnSpc>
                <a:spcPct val="100000"/>
              </a:lnSpc>
            </a:pPr>
            <a:r>
              <a:rPr lang="en-US" sz="2400" dirty="0" err="1"/>
              <a:t>Thiết</a:t>
            </a:r>
            <a:r>
              <a:rPr lang="en-US" sz="2400" dirty="0"/>
              <a:t> </a:t>
            </a:r>
            <a:r>
              <a:rPr lang="en-US" sz="2400" dirty="0" err="1"/>
              <a:t>lập</a:t>
            </a:r>
            <a:r>
              <a:rPr lang="en-US" sz="2400" dirty="0"/>
              <a:t> </a:t>
            </a:r>
            <a:r>
              <a:rPr lang="en-US" sz="2400" b="1" dirty="0"/>
              <a:t>Make this PC Discoverable </a:t>
            </a:r>
            <a:r>
              <a:rPr lang="en-US" sz="2400" dirty="0"/>
              <a:t>set on. </a:t>
            </a:r>
            <a:br>
              <a:rPr lang="en-US" dirty="0"/>
            </a:br>
            <a:endParaRPr lang="en-US" dirty="0"/>
          </a:p>
        </p:txBody>
      </p:sp>
    </p:spTree>
    <p:extLst>
      <p:ext uri="{BB962C8B-B14F-4D97-AF65-F5344CB8AC3E}">
        <p14:creationId xmlns:p14="http://schemas.microsoft.com/office/powerpoint/2010/main" val="1921967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C7A3-0464-4362-932A-AAC326F35EF0}"/>
              </a:ext>
            </a:extLst>
          </p:cNvPr>
          <p:cNvSpPr>
            <a:spLocks noGrp="1"/>
          </p:cNvSpPr>
          <p:nvPr>
            <p:ph type="title"/>
          </p:nvPr>
        </p:nvSpPr>
        <p:spPr/>
        <p:txBody>
          <a:bodyPr>
            <a:normAutofit/>
          </a:bodyPr>
          <a:lstStyle/>
          <a:p>
            <a:r>
              <a:rPr lang="en-US" sz="4000" dirty="0"/>
              <a:t>IP Address (</a:t>
            </a:r>
            <a:r>
              <a:rPr lang="en-US" sz="4000" dirty="0">
                <a:solidFill>
                  <a:srgbClr val="C00000"/>
                </a:solidFill>
              </a:rPr>
              <a:t>Internet Protocol </a:t>
            </a:r>
            <a:r>
              <a:rPr lang="en-US" sz="4000" dirty="0"/>
              <a:t>address)</a:t>
            </a:r>
          </a:p>
        </p:txBody>
      </p:sp>
      <p:sp>
        <p:nvSpPr>
          <p:cNvPr id="3" name="Content Placeholder 2">
            <a:extLst>
              <a:ext uri="{FF2B5EF4-FFF2-40B4-BE49-F238E27FC236}">
                <a16:creationId xmlns:a16="http://schemas.microsoft.com/office/drawing/2014/main" id="{F2F1B31C-60E6-460B-8181-27FFB42D99A7}"/>
              </a:ext>
            </a:extLst>
          </p:cNvPr>
          <p:cNvSpPr>
            <a:spLocks noGrp="1"/>
          </p:cNvSpPr>
          <p:nvPr>
            <p:ph idx="1"/>
          </p:nvPr>
        </p:nvSpPr>
        <p:spPr/>
        <p:txBody>
          <a:bodyPr/>
          <a:lstStyle/>
          <a:p>
            <a:r>
              <a:rPr lang="en-US" b="1" i="1" dirty="0" err="1">
                <a:solidFill>
                  <a:srgbClr val="C00000"/>
                </a:solidFill>
              </a:rPr>
              <a:t>Mỗi</a:t>
            </a:r>
            <a:r>
              <a:rPr lang="en-US" b="1" i="1" dirty="0">
                <a:solidFill>
                  <a:srgbClr val="C00000"/>
                </a:solidFill>
              </a:rPr>
              <a:t> </a:t>
            </a:r>
            <a:r>
              <a:rPr lang="en-US" b="1" i="1" dirty="0" err="1">
                <a:solidFill>
                  <a:srgbClr val="C00000"/>
                </a:solidFill>
              </a:rPr>
              <a:t>máy</a:t>
            </a:r>
            <a:r>
              <a:rPr lang="en-US" b="1" i="1" dirty="0">
                <a:solidFill>
                  <a:srgbClr val="C00000"/>
                </a:solidFill>
              </a:rPr>
              <a:t> </a:t>
            </a:r>
            <a:r>
              <a:rPr lang="en-US" b="1" i="1" dirty="0" err="1">
                <a:solidFill>
                  <a:srgbClr val="C00000"/>
                </a:solidFill>
              </a:rPr>
              <a:t>tính</a:t>
            </a:r>
            <a:r>
              <a:rPr lang="en-US" b="1" i="1" dirty="0">
                <a:solidFill>
                  <a:srgbClr val="C00000"/>
                </a:solidFill>
              </a:rPr>
              <a:t> </a:t>
            </a:r>
            <a:r>
              <a:rPr lang="en-US" b="1" i="1" dirty="0" err="1">
                <a:solidFill>
                  <a:srgbClr val="C00000"/>
                </a:solidFill>
              </a:rPr>
              <a:t>trên</a:t>
            </a:r>
            <a:r>
              <a:rPr lang="en-US" b="1" i="1" dirty="0">
                <a:solidFill>
                  <a:srgbClr val="C00000"/>
                </a:solidFill>
              </a:rPr>
              <a:t> </a:t>
            </a:r>
            <a:r>
              <a:rPr lang="en-US" b="1" i="1" dirty="0" err="1">
                <a:solidFill>
                  <a:srgbClr val="C00000"/>
                </a:solidFill>
              </a:rPr>
              <a:t>mạng</a:t>
            </a:r>
            <a:r>
              <a:rPr lang="en-US" b="1" i="1" dirty="0">
                <a:solidFill>
                  <a:srgbClr val="C00000"/>
                </a:solidFill>
              </a:rPr>
              <a:t> </a:t>
            </a:r>
            <a:r>
              <a:rPr lang="en-US" b="1" i="1" dirty="0" err="1">
                <a:solidFill>
                  <a:srgbClr val="C00000"/>
                </a:solidFill>
              </a:rPr>
              <a:t>phải</a:t>
            </a:r>
            <a:r>
              <a:rPr lang="en-US" b="1" i="1" dirty="0">
                <a:solidFill>
                  <a:srgbClr val="C00000"/>
                </a:solidFill>
              </a:rPr>
              <a:t> </a:t>
            </a:r>
            <a:r>
              <a:rPr lang="en-US" b="1" i="1" dirty="0" err="1">
                <a:solidFill>
                  <a:srgbClr val="C00000"/>
                </a:solidFill>
              </a:rPr>
              <a:t>có</a:t>
            </a:r>
            <a:r>
              <a:rPr lang="en-US" b="1" i="1" dirty="0">
                <a:solidFill>
                  <a:srgbClr val="C00000"/>
                </a:solidFill>
              </a:rPr>
              <a:t> </a:t>
            </a:r>
            <a:r>
              <a:rPr lang="en-US" b="1" i="1" dirty="0" err="1">
                <a:solidFill>
                  <a:srgbClr val="C00000"/>
                </a:solidFill>
              </a:rPr>
              <a:t>một</a:t>
            </a:r>
            <a:r>
              <a:rPr lang="en-US" b="1" i="1" dirty="0">
                <a:solidFill>
                  <a:srgbClr val="C00000"/>
                </a:solidFill>
              </a:rPr>
              <a:t> </a:t>
            </a:r>
            <a:r>
              <a:rPr lang="en-US" b="1" i="1" dirty="0" err="1">
                <a:solidFill>
                  <a:srgbClr val="C00000"/>
                </a:solidFill>
              </a:rPr>
              <a:t>địa</a:t>
            </a:r>
            <a:r>
              <a:rPr lang="en-US" b="1" i="1" dirty="0">
                <a:solidFill>
                  <a:srgbClr val="C00000"/>
                </a:solidFill>
              </a:rPr>
              <a:t> </a:t>
            </a:r>
            <a:r>
              <a:rPr lang="en-US" b="1" i="1" dirty="0" err="1">
                <a:solidFill>
                  <a:srgbClr val="C00000"/>
                </a:solidFill>
              </a:rPr>
              <a:t>chỉ</a:t>
            </a:r>
            <a:r>
              <a:rPr lang="en-US" b="1" i="1" dirty="0">
                <a:solidFill>
                  <a:srgbClr val="C00000"/>
                </a:solidFill>
              </a:rPr>
              <a:t> </a:t>
            </a:r>
            <a:r>
              <a:rPr lang="en-US" b="1" i="1" dirty="0" err="1">
                <a:solidFill>
                  <a:srgbClr val="C00000"/>
                </a:solidFill>
              </a:rPr>
              <a:t>nhận</a:t>
            </a:r>
            <a:r>
              <a:rPr lang="en-US" b="1" i="1" dirty="0">
                <a:solidFill>
                  <a:srgbClr val="C00000"/>
                </a:solidFill>
              </a:rPr>
              <a:t> </a:t>
            </a:r>
            <a:r>
              <a:rPr lang="en-US" b="1" i="1" dirty="0" err="1">
                <a:solidFill>
                  <a:srgbClr val="C00000"/>
                </a:solidFill>
              </a:rPr>
              <a:t>dạng</a:t>
            </a:r>
            <a:r>
              <a:rPr lang="en-US" b="1" i="1" dirty="0">
                <a:solidFill>
                  <a:srgbClr val="C00000"/>
                </a:solidFill>
              </a:rPr>
              <a:t> </a:t>
            </a:r>
            <a:r>
              <a:rPr lang="en-US" dirty="0" err="1"/>
              <a:t>giúp</a:t>
            </a:r>
            <a:r>
              <a:rPr lang="en-US" dirty="0"/>
              <a:t> </a:t>
            </a:r>
            <a:r>
              <a:rPr lang="en-US" dirty="0" err="1"/>
              <a:t>các</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thể</a:t>
            </a:r>
            <a:r>
              <a:rPr lang="en-US" dirty="0"/>
              <a:t> </a:t>
            </a:r>
            <a:r>
              <a:rPr lang="en-US" dirty="0" err="1"/>
              <a:t>liên</a:t>
            </a:r>
            <a:r>
              <a:rPr lang="en-US" dirty="0"/>
              <a:t> </a:t>
            </a:r>
            <a:r>
              <a:rPr lang="en-US" dirty="0" err="1"/>
              <a:t>lạc</a:t>
            </a:r>
            <a:r>
              <a:rPr lang="en-US" dirty="0"/>
              <a:t> </a:t>
            </a:r>
            <a:r>
              <a:rPr lang="en-US" dirty="0" err="1"/>
              <a:t>với</a:t>
            </a:r>
            <a:r>
              <a:rPr lang="en-US" dirty="0"/>
              <a:t> </a:t>
            </a:r>
            <a:r>
              <a:rPr lang="en-US" dirty="0" err="1"/>
              <a:t>nhau</a:t>
            </a:r>
            <a:r>
              <a:rPr lang="en-US" dirty="0"/>
              <a:t>.</a:t>
            </a:r>
          </a:p>
          <a:p>
            <a:r>
              <a:rPr lang="en-US" b="1" dirty="0">
                <a:solidFill>
                  <a:srgbClr val="C00000"/>
                </a:solidFill>
              </a:rPr>
              <a:t>ISP</a:t>
            </a:r>
            <a:r>
              <a:rPr lang="en-US" dirty="0"/>
              <a:t> </a:t>
            </a:r>
            <a:r>
              <a:rPr lang="en-US" b="1" dirty="0" err="1"/>
              <a:t>cung</a:t>
            </a:r>
            <a:r>
              <a:rPr lang="en-US" b="1" dirty="0"/>
              <a:t> </a:t>
            </a:r>
            <a:r>
              <a:rPr lang="en-US" b="1" dirty="0" err="1"/>
              <a:t>cấp</a:t>
            </a:r>
            <a:r>
              <a:rPr lang="en-US" b="1" dirty="0"/>
              <a:t> </a:t>
            </a:r>
            <a:r>
              <a:rPr lang="en-US" b="1" dirty="0" err="1"/>
              <a:t>địa</a:t>
            </a:r>
            <a:r>
              <a:rPr lang="en-US" b="1" dirty="0"/>
              <a:t> </a:t>
            </a:r>
            <a:r>
              <a:rPr lang="en-US" b="1" dirty="0" err="1"/>
              <a:t>chỉ</a:t>
            </a:r>
            <a:r>
              <a:rPr lang="en-US" b="1" dirty="0"/>
              <a:t> IP </a:t>
            </a:r>
            <a:r>
              <a:rPr lang="en-US" b="1" dirty="0" err="1"/>
              <a:t>khi</a:t>
            </a:r>
            <a:r>
              <a:rPr lang="en-US" b="1" dirty="0"/>
              <a:t> </a:t>
            </a:r>
            <a:r>
              <a:rPr lang="en-US" b="1" dirty="0" err="1"/>
              <a:t>đăng</a:t>
            </a:r>
            <a:r>
              <a:rPr lang="en-US" b="1" dirty="0"/>
              <a:t> </a:t>
            </a:r>
            <a:r>
              <a:rPr lang="en-US" b="1" dirty="0" err="1"/>
              <a:t>ký</a:t>
            </a:r>
            <a:r>
              <a:rPr lang="en-US" b="1" dirty="0"/>
              <a:t> </a:t>
            </a:r>
            <a:r>
              <a:rPr lang="en-US" b="1" dirty="0" err="1"/>
              <a:t>dịch</a:t>
            </a:r>
            <a:r>
              <a:rPr lang="en-US" b="1" dirty="0"/>
              <a:t> </a:t>
            </a:r>
            <a:r>
              <a:rPr lang="en-US" b="1" dirty="0" err="1"/>
              <a:t>vụ</a:t>
            </a:r>
            <a:r>
              <a:rPr lang="en-US" b="1" dirty="0"/>
              <a:t> Internet </a:t>
            </a:r>
            <a:r>
              <a:rPr lang="en-US" dirty="0" err="1"/>
              <a:t>và</a:t>
            </a:r>
            <a:r>
              <a:rPr lang="en-US" dirty="0"/>
              <a:t> </a:t>
            </a:r>
            <a:r>
              <a:rPr lang="en-US" dirty="0" err="1"/>
              <a:t>máy</a:t>
            </a:r>
            <a:r>
              <a:rPr lang="en-US" dirty="0"/>
              <a:t> </a:t>
            </a:r>
            <a:r>
              <a:rPr lang="en-US" dirty="0" err="1"/>
              <a:t>tính</a:t>
            </a:r>
            <a:r>
              <a:rPr lang="en-US" dirty="0"/>
              <a:t> </a:t>
            </a:r>
            <a:r>
              <a:rPr lang="en-US" dirty="0" err="1"/>
              <a:t>sử</a:t>
            </a:r>
            <a:r>
              <a:rPr lang="en-US" dirty="0"/>
              <a:t> </a:t>
            </a:r>
            <a:r>
              <a:rPr lang="en-US" dirty="0" err="1"/>
              <a:t>dụng</a:t>
            </a:r>
            <a:r>
              <a:rPr lang="en-US" dirty="0"/>
              <a:t> </a:t>
            </a:r>
            <a:r>
              <a:rPr lang="en-US" dirty="0" err="1"/>
              <a:t>địa</a:t>
            </a:r>
            <a:r>
              <a:rPr lang="en-US" dirty="0"/>
              <a:t> </a:t>
            </a:r>
            <a:r>
              <a:rPr lang="en-US" dirty="0" err="1"/>
              <a:t>chỉ</a:t>
            </a:r>
            <a:r>
              <a:rPr lang="en-US" dirty="0"/>
              <a:t> </a:t>
            </a:r>
            <a:r>
              <a:rPr lang="en-US" dirty="0" err="1"/>
              <a:t>này</a:t>
            </a:r>
            <a:r>
              <a:rPr lang="en-US" dirty="0"/>
              <a:t> </a:t>
            </a:r>
            <a:r>
              <a:rPr lang="en-US" dirty="0" err="1"/>
              <a:t>khi</a:t>
            </a:r>
            <a:r>
              <a:rPr lang="en-US" dirty="0"/>
              <a:t> </a:t>
            </a:r>
            <a:r>
              <a:rPr lang="en-US" dirty="0" err="1"/>
              <a:t>kết</a:t>
            </a:r>
            <a:r>
              <a:rPr lang="en-US" dirty="0"/>
              <a:t> </a:t>
            </a:r>
            <a:r>
              <a:rPr lang="en-US" dirty="0" err="1"/>
              <a:t>nối</a:t>
            </a:r>
            <a:r>
              <a:rPr lang="en-US" dirty="0"/>
              <a:t> </a:t>
            </a:r>
            <a:r>
              <a:rPr lang="en-US" dirty="0" err="1"/>
              <a:t>với</a:t>
            </a:r>
            <a:r>
              <a:rPr lang="en-US" dirty="0"/>
              <a:t> Internet.</a:t>
            </a:r>
          </a:p>
        </p:txBody>
      </p:sp>
      <p:pic>
        <p:nvPicPr>
          <p:cNvPr id="5" name="Picture 4">
            <a:extLst>
              <a:ext uri="{FF2B5EF4-FFF2-40B4-BE49-F238E27FC236}">
                <a16:creationId xmlns:a16="http://schemas.microsoft.com/office/drawing/2014/main" id="{19E4AB11-D80A-4058-8DF8-DB4D4634A47C}"/>
              </a:ext>
            </a:extLst>
          </p:cNvPr>
          <p:cNvPicPr>
            <a:picLocks noChangeAspect="1"/>
          </p:cNvPicPr>
          <p:nvPr/>
        </p:nvPicPr>
        <p:blipFill>
          <a:blip r:embed="rId2"/>
          <a:stretch>
            <a:fillRect/>
          </a:stretch>
        </p:blipFill>
        <p:spPr>
          <a:xfrm>
            <a:off x="1523175" y="4030788"/>
            <a:ext cx="9525825" cy="2217612"/>
          </a:xfrm>
          <a:prstGeom prst="rect">
            <a:avLst/>
          </a:prstGeom>
        </p:spPr>
      </p:pic>
    </p:spTree>
    <p:extLst>
      <p:ext uri="{BB962C8B-B14F-4D97-AF65-F5344CB8AC3E}">
        <p14:creationId xmlns:p14="http://schemas.microsoft.com/office/powerpoint/2010/main" val="117739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C7A3-0464-4362-932A-AAC326F35EF0}"/>
              </a:ext>
            </a:extLst>
          </p:cNvPr>
          <p:cNvSpPr>
            <a:spLocks noGrp="1"/>
          </p:cNvSpPr>
          <p:nvPr>
            <p:ph type="title"/>
          </p:nvPr>
        </p:nvSpPr>
        <p:spPr/>
        <p:txBody>
          <a:bodyPr>
            <a:normAutofit/>
          </a:bodyPr>
          <a:lstStyle/>
          <a:p>
            <a:r>
              <a:rPr lang="en-US" sz="4000" dirty="0"/>
              <a:t>IP Address (</a:t>
            </a:r>
            <a:r>
              <a:rPr lang="en-US" sz="4000" dirty="0">
                <a:solidFill>
                  <a:srgbClr val="C00000"/>
                </a:solidFill>
              </a:rPr>
              <a:t>Internet Protocol </a:t>
            </a:r>
            <a:r>
              <a:rPr lang="en-US" sz="4000" dirty="0"/>
              <a:t>address)</a:t>
            </a:r>
          </a:p>
        </p:txBody>
      </p:sp>
      <p:sp>
        <p:nvSpPr>
          <p:cNvPr id="3" name="Content Placeholder 2">
            <a:extLst>
              <a:ext uri="{FF2B5EF4-FFF2-40B4-BE49-F238E27FC236}">
                <a16:creationId xmlns:a16="http://schemas.microsoft.com/office/drawing/2014/main" id="{F2F1B31C-60E6-460B-8181-27FFB42D99A7}"/>
              </a:ext>
            </a:extLst>
          </p:cNvPr>
          <p:cNvSpPr>
            <a:spLocks noGrp="1"/>
          </p:cNvSpPr>
          <p:nvPr>
            <p:ph idx="1"/>
          </p:nvPr>
        </p:nvSpPr>
        <p:spPr/>
        <p:txBody>
          <a:bodyPr/>
          <a:lstStyle/>
          <a:p>
            <a:pPr algn="just">
              <a:lnSpc>
                <a:spcPct val="100000"/>
              </a:lnSpc>
            </a:pPr>
            <a:r>
              <a:rPr lang="en-GB" b="1" dirty="0">
                <a:solidFill>
                  <a:srgbClr val="C00000"/>
                </a:solidFill>
              </a:rPr>
              <a:t>Protocol – Giao </a:t>
            </a:r>
            <a:r>
              <a:rPr lang="en-GB" b="1" dirty="0" err="1">
                <a:solidFill>
                  <a:srgbClr val="C00000"/>
                </a:solidFill>
              </a:rPr>
              <a:t>thức</a:t>
            </a:r>
            <a:r>
              <a:rPr lang="en-GB" dirty="0"/>
              <a:t>: </a:t>
            </a:r>
            <a:r>
              <a:rPr lang="en-GB" dirty="0" err="1"/>
              <a:t>được</a:t>
            </a:r>
            <a:r>
              <a:rPr lang="en-GB" dirty="0"/>
              <a:t> </a:t>
            </a:r>
            <a:r>
              <a:rPr lang="en-GB" dirty="0" err="1"/>
              <a:t>thành</a:t>
            </a:r>
            <a:r>
              <a:rPr lang="en-GB" dirty="0"/>
              <a:t> </a:t>
            </a:r>
            <a:r>
              <a:rPr lang="en-GB" dirty="0" err="1"/>
              <a:t>lập</a:t>
            </a:r>
            <a:r>
              <a:rPr lang="en-GB" dirty="0"/>
              <a:t> </a:t>
            </a:r>
            <a:r>
              <a:rPr lang="en-GB" dirty="0" err="1"/>
              <a:t>theo</a:t>
            </a:r>
            <a:r>
              <a:rPr lang="en-GB" dirty="0"/>
              <a:t> </a:t>
            </a:r>
            <a:r>
              <a:rPr lang="en-GB" dirty="0" err="1"/>
              <a:t>thỏa</a:t>
            </a:r>
            <a:r>
              <a:rPr lang="en-GB" dirty="0"/>
              <a:t> </a:t>
            </a:r>
            <a:r>
              <a:rPr lang="en-GB" dirty="0" err="1"/>
              <a:t>thuận</a:t>
            </a:r>
            <a:r>
              <a:rPr lang="en-GB" dirty="0"/>
              <a:t> </a:t>
            </a:r>
            <a:r>
              <a:rPr lang="en-GB" dirty="0" err="1"/>
              <a:t>quốc</a:t>
            </a:r>
            <a:r>
              <a:rPr lang="en-GB" dirty="0"/>
              <a:t> </a:t>
            </a:r>
            <a:r>
              <a:rPr lang="en-GB" dirty="0" err="1"/>
              <a:t>tế</a:t>
            </a:r>
            <a:r>
              <a:rPr lang="en-GB" dirty="0"/>
              <a:t> </a:t>
            </a:r>
            <a:r>
              <a:rPr lang="en-GB" dirty="0" err="1"/>
              <a:t>để</a:t>
            </a:r>
            <a:r>
              <a:rPr lang="en-GB" dirty="0"/>
              <a:t> </a:t>
            </a:r>
            <a:r>
              <a:rPr lang="en-GB" dirty="0" err="1"/>
              <a:t>đảm</a:t>
            </a:r>
            <a:r>
              <a:rPr lang="en-GB" dirty="0"/>
              <a:t> </a:t>
            </a:r>
            <a:r>
              <a:rPr lang="en-GB" dirty="0" err="1"/>
              <a:t>bảo</a:t>
            </a:r>
            <a:r>
              <a:rPr lang="en-GB" dirty="0"/>
              <a:t> </a:t>
            </a:r>
            <a:r>
              <a:rPr lang="en-GB" dirty="0" err="1"/>
              <a:t>các</a:t>
            </a:r>
            <a:r>
              <a:rPr lang="en-GB" dirty="0"/>
              <a:t> </a:t>
            </a:r>
            <a:r>
              <a:rPr lang="en-GB" dirty="0" err="1"/>
              <a:t>máy</a:t>
            </a:r>
            <a:r>
              <a:rPr lang="en-GB" dirty="0"/>
              <a:t> </a:t>
            </a:r>
            <a:r>
              <a:rPr lang="en-GB" dirty="0" err="1"/>
              <a:t>tính</a:t>
            </a:r>
            <a:r>
              <a:rPr lang="en-GB" dirty="0"/>
              <a:t> ở </a:t>
            </a:r>
            <a:r>
              <a:rPr lang="en-GB" dirty="0" err="1"/>
              <a:t>khắp</a:t>
            </a:r>
            <a:r>
              <a:rPr lang="en-GB" dirty="0"/>
              <a:t> </a:t>
            </a:r>
            <a:r>
              <a:rPr lang="en-GB" dirty="0" err="1"/>
              <a:t>mọi</a:t>
            </a:r>
            <a:r>
              <a:rPr lang="en-GB" dirty="0"/>
              <a:t> </a:t>
            </a:r>
            <a:r>
              <a:rPr lang="en-GB" dirty="0" err="1"/>
              <a:t>nơi</a:t>
            </a:r>
            <a:r>
              <a:rPr lang="en-GB" dirty="0"/>
              <a:t> </a:t>
            </a:r>
            <a:r>
              <a:rPr lang="en-GB" dirty="0" err="1"/>
              <a:t>có</a:t>
            </a:r>
            <a:r>
              <a:rPr lang="en-GB" dirty="0"/>
              <a:t> </a:t>
            </a:r>
            <a:r>
              <a:rPr lang="en-GB" dirty="0" err="1"/>
              <a:t>thể</a:t>
            </a:r>
            <a:r>
              <a:rPr lang="en-GB" dirty="0"/>
              <a:t> </a:t>
            </a:r>
            <a:r>
              <a:rPr lang="en-GB" dirty="0" err="1"/>
              <a:t>giao</a:t>
            </a:r>
            <a:r>
              <a:rPr lang="en-GB" dirty="0"/>
              <a:t> </a:t>
            </a:r>
            <a:r>
              <a:rPr lang="en-GB" dirty="0" err="1"/>
              <a:t>tiếp</a:t>
            </a:r>
            <a:r>
              <a:rPr lang="en-GB" dirty="0"/>
              <a:t> </a:t>
            </a:r>
            <a:r>
              <a:rPr lang="en-GB" dirty="0" err="1"/>
              <a:t>được</a:t>
            </a:r>
            <a:r>
              <a:rPr lang="en-GB" dirty="0"/>
              <a:t> </a:t>
            </a:r>
            <a:r>
              <a:rPr lang="en-GB" dirty="0" err="1"/>
              <a:t>với</a:t>
            </a:r>
            <a:r>
              <a:rPr lang="en-GB" dirty="0"/>
              <a:t> </a:t>
            </a:r>
            <a:r>
              <a:rPr lang="en-GB" dirty="0" err="1"/>
              <a:t>nhau</a:t>
            </a:r>
            <a:endParaRPr lang="en-US" dirty="0"/>
          </a:p>
        </p:txBody>
      </p:sp>
      <p:graphicFrame>
        <p:nvGraphicFramePr>
          <p:cNvPr id="4" name="Table 3">
            <a:extLst>
              <a:ext uri="{FF2B5EF4-FFF2-40B4-BE49-F238E27FC236}">
                <a16:creationId xmlns:a16="http://schemas.microsoft.com/office/drawing/2014/main" id="{52362968-4673-4321-A768-2540FB475E55}"/>
              </a:ext>
            </a:extLst>
          </p:cNvPr>
          <p:cNvGraphicFramePr>
            <a:graphicFrameLocks noGrp="1"/>
          </p:cNvGraphicFramePr>
          <p:nvPr>
            <p:extLst>
              <p:ext uri="{D42A27DB-BD31-4B8C-83A1-F6EECF244321}">
                <p14:modId xmlns:p14="http://schemas.microsoft.com/office/powerpoint/2010/main" val="725451908"/>
              </p:ext>
            </p:extLst>
          </p:nvPr>
        </p:nvGraphicFramePr>
        <p:xfrm>
          <a:off x="1455174" y="3812725"/>
          <a:ext cx="9560697" cy="1929314"/>
        </p:xfrm>
        <a:graphic>
          <a:graphicData uri="http://schemas.openxmlformats.org/drawingml/2006/table">
            <a:tbl>
              <a:tblPr firstCol="1" bandRow="1">
                <a:tableStyleId>{5C22544A-7EE6-4342-B048-85BDC9FD1C3A}</a:tableStyleId>
              </a:tblPr>
              <a:tblGrid>
                <a:gridCol w="1203939">
                  <a:extLst>
                    <a:ext uri="{9D8B030D-6E8A-4147-A177-3AD203B41FA5}">
                      <a16:colId xmlns:a16="http://schemas.microsoft.com/office/drawing/2014/main" val="1387315398"/>
                    </a:ext>
                  </a:extLst>
                </a:gridCol>
                <a:gridCol w="4154643">
                  <a:extLst>
                    <a:ext uri="{9D8B030D-6E8A-4147-A177-3AD203B41FA5}">
                      <a16:colId xmlns:a16="http://schemas.microsoft.com/office/drawing/2014/main" val="2213508093"/>
                    </a:ext>
                  </a:extLst>
                </a:gridCol>
                <a:gridCol w="4202115">
                  <a:extLst>
                    <a:ext uri="{9D8B030D-6E8A-4147-A177-3AD203B41FA5}">
                      <a16:colId xmlns:a16="http://schemas.microsoft.com/office/drawing/2014/main" val="2671474087"/>
                    </a:ext>
                  </a:extLst>
                </a:gridCol>
              </a:tblGrid>
              <a:tr h="964657">
                <a:tc>
                  <a:txBody>
                    <a:bodyPr/>
                    <a:lstStyle/>
                    <a:p>
                      <a:pPr marL="0" marR="0" algn="l">
                        <a:lnSpc>
                          <a:spcPct val="130000"/>
                        </a:lnSpc>
                        <a:spcBef>
                          <a:spcPts val="0"/>
                        </a:spcBef>
                        <a:spcAft>
                          <a:spcPts val="0"/>
                        </a:spcAft>
                      </a:pPr>
                      <a:r>
                        <a:rPr lang="en-GB" sz="2400">
                          <a:effectLst/>
                        </a:rPr>
                        <a:t>HTTP </a:t>
                      </a:r>
                      <a:endParaRPr lang="en-US" sz="2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30000"/>
                        </a:lnSpc>
                        <a:spcBef>
                          <a:spcPts val="0"/>
                        </a:spcBef>
                        <a:spcAft>
                          <a:spcPts val="0"/>
                        </a:spcAft>
                      </a:pPr>
                      <a:r>
                        <a:rPr lang="en-GB" sz="2400">
                          <a:effectLst/>
                        </a:rPr>
                        <a:t>Hypertext Transfer Protocol</a:t>
                      </a:r>
                      <a:endParaRPr lang="en-US" sz="2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30000"/>
                        </a:lnSpc>
                        <a:spcBef>
                          <a:spcPts val="0"/>
                        </a:spcBef>
                        <a:spcAft>
                          <a:spcPts val="0"/>
                        </a:spcAft>
                      </a:pPr>
                      <a:r>
                        <a:rPr lang="en-GB" sz="2400">
                          <a:effectLst/>
                        </a:rPr>
                        <a:t>Trao đổi thông tin qua Web</a:t>
                      </a:r>
                      <a:endParaRPr lang="en-US" sz="2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8501173"/>
                  </a:ext>
                </a:extLst>
              </a:tr>
              <a:tr h="964657">
                <a:tc>
                  <a:txBody>
                    <a:bodyPr/>
                    <a:lstStyle/>
                    <a:p>
                      <a:pPr marL="0" marR="0" algn="l">
                        <a:lnSpc>
                          <a:spcPct val="130000"/>
                        </a:lnSpc>
                        <a:spcBef>
                          <a:spcPts val="0"/>
                        </a:spcBef>
                        <a:spcAft>
                          <a:spcPts val="0"/>
                        </a:spcAft>
                      </a:pPr>
                      <a:r>
                        <a:rPr lang="en-GB" sz="2400">
                          <a:effectLst/>
                        </a:rPr>
                        <a:t>FTP</a:t>
                      </a:r>
                      <a:endParaRPr lang="en-US" sz="2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30000"/>
                        </a:lnSpc>
                        <a:spcBef>
                          <a:spcPts val="0"/>
                        </a:spcBef>
                        <a:spcAft>
                          <a:spcPts val="0"/>
                        </a:spcAft>
                      </a:pPr>
                      <a:r>
                        <a:rPr lang="en-GB" sz="2400" dirty="0">
                          <a:effectLst/>
                        </a:rPr>
                        <a:t>File Transfer Protocol</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30000"/>
                        </a:lnSpc>
                        <a:spcBef>
                          <a:spcPts val="0"/>
                        </a:spcBef>
                        <a:spcAft>
                          <a:spcPts val="0"/>
                        </a:spcAft>
                      </a:pPr>
                      <a:r>
                        <a:rPr lang="en-GB" sz="2400" dirty="0" err="1">
                          <a:effectLst/>
                        </a:rPr>
                        <a:t>Chuyển</a:t>
                      </a:r>
                      <a:r>
                        <a:rPr lang="en-GB" sz="2400" dirty="0">
                          <a:effectLst/>
                        </a:rPr>
                        <a:t> </a:t>
                      </a:r>
                      <a:r>
                        <a:rPr lang="en-GB" sz="2400" dirty="0" err="1">
                          <a:effectLst/>
                        </a:rPr>
                        <a:t>các</a:t>
                      </a:r>
                      <a:r>
                        <a:rPr lang="en-GB" sz="2400" dirty="0">
                          <a:effectLst/>
                        </a:rPr>
                        <a:t> </a:t>
                      </a:r>
                      <a:r>
                        <a:rPr lang="en-GB" sz="2400" dirty="0" err="1">
                          <a:effectLst/>
                        </a:rPr>
                        <a:t>tập</a:t>
                      </a:r>
                      <a:r>
                        <a:rPr lang="en-GB" sz="2400" dirty="0">
                          <a:effectLst/>
                        </a:rPr>
                        <a:t> tin </a:t>
                      </a:r>
                      <a:r>
                        <a:rPr lang="en-GB" sz="2400" dirty="0" err="1">
                          <a:effectLst/>
                        </a:rPr>
                        <a:t>giữa</a:t>
                      </a:r>
                      <a:r>
                        <a:rPr lang="en-GB" sz="2400" dirty="0">
                          <a:effectLst/>
                        </a:rPr>
                        <a:t> </a:t>
                      </a:r>
                      <a:r>
                        <a:rPr lang="en-GB" sz="2400" dirty="0" err="1">
                          <a:effectLst/>
                        </a:rPr>
                        <a:t>các</a:t>
                      </a:r>
                      <a:r>
                        <a:rPr lang="en-GB" sz="2400" dirty="0">
                          <a:effectLst/>
                        </a:rPr>
                        <a:t> </a:t>
                      </a:r>
                      <a:r>
                        <a:rPr lang="en-GB" sz="2400" dirty="0" err="1">
                          <a:effectLst/>
                        </a:rPr>
                        <a:t>máy</a:t>
                      </a:r>
                      <a:r>
                        <a:rPr lang="en-GB" sz="2400" dirty="0">
                          <a:effectLst/>
                        </a:rPr>
                        <a:t> </a:t>
                      </a:r>
                      <a:r>
                        <a:rPr lang="en-GB" sz="2400" dirty="0" err="1">
                          <a:effectLst/>
                        </a:rPr>
                        <a:t>tính</a:t>
                      </a:r>
                      <a:r>
                        <a:rPr lang="en-GB" sz="2400" dirty="0">
                          <a:effectLst/>
                        </a:rPr>
                        <a:t> host </a:t>
                      </a:r>
                      <a:r>
                        <a:rPr lang="en-GB" sz="2400" dirty="0" err="1">
                          <a:effectLst/>
                        </a:rPr>
                        <a:t>nội</a:t>
                      </a:r>
                      <a:r>
                        <a:rPr lang="en-GB" sz="2400" dirty="0">
                          <a:effectLst/>
                        </a:rPr>
                        <a:t> </a:t>
                      </a:r>
                      <a:r>
                        <a:rPr lang="en-GB" sz="2400" dirty="0" err="1">
                          <a:effectLst/>
                        </a:rPr>
                        <a:t>bộ</a:t>
                      </a:r>
                      <a:r>
                        <a:rPr lang="en-GB" sz="2400" dirty="0">
                          <a:effectLst/>
                        </a:rPr>
                        <a:t> </a:t>
                      </a:r>
                      <a:r>
                        <a:rPr lang="en-GB" sz="2400" dirty="0" err="1">
                          <a:effectLst/>
                        </a:rPr>
                        <a:t>và</a:t>
                      </a:r>
                      <a:r>
                        <a:rPr lang="en-GB" sz="2400" dirty="0">
                          <a:effectLst/>
                        </a:rPr>
                        <a:t> </a:t>
                      </a:r>
                      <a:r>
                        <a:rPr lang="en-GB" sz="2400" dirty="0" err="1">
                          <a:effectLst/>
                        </a:rPr>
                        <a:t>từ</a:t>
                      </a:r>
                      <a:r>
                        <a:rPr lang="en-GB" sz="2400" dirty="0">
                          <a:effectLst/>
                        </a:rPr>
                        <a:t> </a:t>
                      </a:r>
                      <a:r>
                        <a:rPr lang="en-GB" sz="2400" dirty="0" err="1">
                          <a:effectLst/>
                        </a:rPr>
                        <a:t>xa</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901582"/>
                  </a:ext>
                </a:extLst>
              </a:tr>
            </a:tbl>
          </a:graphicData>
        </a:graphic>
      </p:graphicFrame>
    </p:spTree>
    <p:extLst>
      <p:ext uri="{BB962C8B-B14F-4D97-AF65-F5344CB8AC3E}">
        <p14:creationId xmlns:p14="http://schemas.microsoft.com/office/powerpoint/2010/main" val="392963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FFC4-5DAD-44B0-9970-A993ABE29B42}"/>
              </a:ext>
            </a:extLst>
          </p:cNvPr>
          <p:cNvSpPr>
            <a:spLocks noGrp="1"/>
          </p:cNvSpPr>
          <p:nvPr>
            <p:ph type="title"/>
          </p:nvPr>
        </p:nvSpPr>
        <p:spPr/>
        <p:txBody>
          <a:bodyPr>
            <a:normAutofit/>
          </a:bodyPr>
          <a:lstStyle/>
          <a:p>
            <a:r>
              <a:rPr lang="en-US" sz="4000" dirty="0"/>
              <a:t>IP Address (</a:t>
            </a:r>
            <a:r>
              <a:rPr lang="en-US" sz="4000" dirty="0">
                <a:solidFill>
                  <a:srgbClr val="C00000"/>
                </a:solidFill>
              </a:rPr>
              <a:t>Internet Protocol </a:t>
            </a:r>
            <a:r>
              <a:rPr lang="en-US" sz="4000" dirty="0"/>
              <a:t>address)</a:t>
            </a:r>
          </a:p>
        </p:txBody>
      </p:sp>
      <p:sp>
        <p:nvSpPr>
          <p:cNvPr id="3" name="Content Placeholder 2">
            <a:extLst>
              <a:ext uri="{FF2B5EF4-FFF2-40B4-BE49-F238E27FC236}">
                <a16:creationId xmlns:a16="http://schemas.microsoft.com/office/drawing/2014/main" id="{2160EFE2-6703-4641-85C4-017A7826D923}"/>
              </a:ext>
            </a:extLst>
          </p:cNvPr>
          <p:cNvSpPr>
            <a:spLocks noGrp="1"/>
          </p:cNvSpPr>
          <p:nvPr>
            <p:ph idx="1"/>
          </p:nvPr>
        </p:nvSpPr>
        <p:spPr/>
        <p:txBody>
          <a:bodyPr/>
          <a:lstStyle/>
          <a:p>
            <a:pPr>
              <a:lnSpc>
                <a:spcPct val="100000"/>
              </a:lnSpc>
            </a:pPr>
            <a:r>
              <a:rPr lang="en-GB" b="1" dirty="0" err="1"/>
              <a:t>Địa</a:t>
            </a:r>
            <a:r>
              <a:rPr lang="en-GB" b="1" dirty="0"/>
              <a:t> </a:t>
            </a:r>
            <a:r>
              <a:rPr lang="en-GB" b="1" dirty="0" err="1"/>
              <a:t>chỉ</a:t>
            </a:r>
            <a:r>
              <a:rPr lang="en-GB" b="1" dirty="0"/>
              <a:t> IP </a:t>
            </a:r>
            <a:r>
              <a:rPr lang="en-GB" b="1" dirty="0" err="1"/>
              <a:t>gồm</a:t>
            </a:r>
            <a:r>
              <a:rPr lang="en-GB" b="1" dirty="0"/>
              <a:t> 2 </a:t>
            </a:r>
            <a:r>
              <a:rPr lang="en-GB" b="1" dirty="0" err="1"/>
              <a:t>phần</a:t>
            </a:r>
            <a:r>
              <a:rPr lang="en-GB" dirty="0"/>
              <a:t>: </a:t>
            </a:r>
          </a:p>
          <a:p>
            <a:pPr lvl="2">
              <a:lnSpc>
                <a:spcPct val="100000"/>
              </a:lnSpc>
            </a:pPr>
            <a:r>
              <a:rPr lang="en-GB" dirty="0" err="1"/>
              <a:t>Địa</a:t>
            </a:r>
            <a:r>
              <a:rPr lang="en-GB" dirty="0"/>
              <a:t> </a:t>
            </a:r>
            <a:r>
              <a:rPr lang="en-GB" dirty="0" err="1"/>
              <a:t>chỉ</a:t>
            </a:r>
            <a:r>
              <a:rPr lang="en-GB" dirty="0"/>
              <a:t> </a:t>
            </a:r>
            <a:r>
              <a:rPr lang="en-GB" dirty="0" err="1"/>
              <a:t>mạng</a:t>
            </a:r>
            <a:r>
              <a:rPr lang="en-GB" dirty="0"/>
              <a:t> (NetID) </a:t>
            </a:r>
          </a:p>
          <a:p>
            <a:pPr lvl="2">
              <a:lnSpc>
                <a:spcPct val="100000"/>
              </a:lnSpc>
            </a:pPr>
            <a:r>
              <a:rPr lang="en-GB" dirty="0" err="1"/>
              <a:t>Địa</a:t>
            </a:r>
            <a:r>
              <a:rPr lang="en-GB" dirty="0"/>
              <a:t> </a:t>
            </a:r>
            <a:r>
              <a:rPr lang="en-GB" dirty="0" err="1"/>
              <a:t>chỉ</a:t>
            </a:r>
            <a:r>
              <a:rPr lang="en-GB" dirty="0"/>
              <a:t> </a:t>
            </a:r>
            <a:r>
              <a:rPr lang="en-GB" dirty="0" err="1"/>
              <a:t>máy</a:t>
            </a:r>
            <a:r>
              <a:rPr lang="en-GB" dirty="0"/>
              <a:t> (</a:t>
            </a:r>
            <a:r>
              <a:rPr lang="en-GB" dirty="0" err="1"/>
              <a:t>HostID</a:t>
            </a:r>
            <a:r>
              <a:rPr lang="en-GB" dirty="0"/>
              <a:t>). </a:t>
            </a:r>
          </a:p>
          <a:p>
            <a:pPr lvl="1">
              <a:lnSpc>
                <a:spcPct val="100000"/>
              </a:lnSpc>
            </a:pPr>
            <a:r>
              <a:rPr lang="en-GB" b="1" dirty="0" err="1"/>
              <a:t>Mỗi</a:t>
            </a:r>
            <a:r>
              <a:rPr lang="en-GB" b="1" dirty="0"/>
              <a:t> </a:t>
            </a:r>
            <a:r>
              <a:rPr lang="en-GB" b="1" dirty="0" err="1"/>
              <a:t>địa</a:t>
            </a:r>
            <a:r>
              <a:rPr lang="en-GB" b="1" dirty="0"/>
              <a:t> </a:t>
            </a:r>
            <a:r>
              <a:rPr lang="en-GB" b="1" dirty="0" err="1"/>
              <a:t>chỉ</a:t>
            </a:r>
            <a:r>
              <a:rPr lang="en-GB" b="1" dirty="0"/>
              <a:t> IP </a:t>
            </a:r>
            <a:r>
              <a:rPr lang="en-GB" b="1" dirty="0" err="1"/>
              <a:t>có</a:t>
            </a:r>
            <a:r>
              <a:rPr lang="en-GB" b="1" dirty="0"/>
              <a:t> </a:t>
            </a:r>
            <a:r>
              <a:rPr lang="en-GB" b="1" dirty="0" err="1"/>
              <a:t>độ</a:t>
            </a:r>
            <a:r>
              <a:rPr lang="en-GB" b="1" dirty="0"/>
              <a:t> </a:t>
            </a:r>
            <a:r>
              <a:rPr lang="en-GB" b="1" dirty="0" err="1"/>
              <a:t>dài</a:t>
            </a:r>
            <a:r>
              <a:rPr lang="en-GB" b="1" dirty="0"/>
              <a:t> 32 bits </a:t>
            </a:r>
            <a:r>
              <a:rPr lang="en-GB" dirty="0" err="1"/>
              <a:t>được</a:t>
            </a:r>
            <a:r>
              <a:rPr lang="en-GB" dirty="0"/>
              <a:t> </a:t>
            </a:r>
            <a:r>
              <a:rPr lang="en-GB" dirty="0" err="1"/>
              <a:t>tách</a:t>
            </a:r>
            <a:r>
              <a:rPr lang="en-GB" dirty="0"/>
              <a:t> </a:t>
            </a:r>
            <a:r>
              <a:rPr lang="en-GB" dirty="0" err="1"/>
              <a:t>thành</a:t>
            </a:r>
            <a:r>
              <a:rPr lang="en-GB" dirty="0"/>
              <a:t> 4 </a:t>
            </a:r>
            <a:r>
              <a:rPr lang="en-GB" dirty="0" err="1"/>
              <a:t>vùng</a:t>
            </a:r>
            <a:r>
              <a:rPr lang="en-GB" dirty="0"/>
              <a:t>, </a:t>
            </a:r>
            <a:r>
              <a:rPr lang="en-GB" dirty="0" err="1"/>
              <a:t>mỗi</a:t>
            </a:r>
            <a:r>
              <a:rPr lang="en-GB" dirty="0"/>
              <a:t> </a:t>
            </a:r>
            <a:r>
              <a:rPr lang="en-GB" dirty="0" err="1"/>
              <a:t>vùng</a:t>
            </a:r>
            <a:r>
              <a:rPr lang="en-GB" dirty="0"/>
              <a:t> 1 byte, </a:t>
            </a:r>
            <a:r>
              <a:rPr lang="en-GB" dirty="0" err="1"/>
              <a:t>cách</a:t>
            </a:r>
            <a:r>
              <a:rPr lang="en-GB" dirty="0"/>
              <a:t> </a:t>
            </a:r>
            <a:r>
              <a:rPr lang="en-GB" dirty="0" err="1"/>
              <a:t>nhau</a:t>
            </a:r>
            <a:r>
              <a:rPr lang="en-GB" dirty="0"/>
              <a:t> b</a:t>
            </a:r>
            <a:r>
              <a:rPr lang="en-US" dirty="0" err="1"/>
              <a:t>ởi</a:t>
            </a:r>
            <a:r>
              <a:rPr lang="en-US" dirty="0"/>
              <a:t> </a:t>
            </a:r>
            <a:r>
              <a:rPr lang="en-US" dirty="0" err="1"/>
              <a:t>dấu</a:t>
            </a:r>
            <a:r>
              <a:rPr lang="en-US" dirty="0"/>
              <a:t> </a:t>
            </a:r>
            <a:r>
              <a:rPr lang="en-US" dirty="0" err="1"/>
              <a:t>chấm</a:t>
            </a:r>
            <a:r>
              <a:rPr lang="en-US" dirty="0"/>
              <a:t> (.)</a:t>
            </a:r>
            <a:r>
              <a:rPr lang="en-GB" dirty="0"/>
              <a:t> </a:t>
            </a:r>
            <a:endParaRPr lang="en-US" dirty="0"/>
          </a:p>
        </p:txBody>
      </p:sp>
      <p:pic>
        <p:nvPicPr>
          <p:cNvPr id="7170" name="Picture 2" descr="Definition of an IP Address - What is an IP Address?">
            <a:extLst>
              <a:ext uri="{FF2B5EF4-FFF2-40B4-BE49-F238E27FC236}">
                <a16:creationId xmlns:a16="http://schemas.microsoft.com/office/drawing/2014/main" id="{FA5E32DC-9DB0-4B6B-A75F-A397F2AB1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327" y="4471164"/>
            <a:ext cx="5015345" cy="20061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739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FFC4-5DAD-44B0-9970-A993ABE29B42}"/>
              </a:ext>
            </a:extLst>
          </p:cNvPr>
          <p:cNvSpPr>
            <a:spLocks noGrp="1"/>
          </p:cNvSpPr>
          <p:nvPr>
            <p:ph type="title"/>
          </p:nvPr>
        </p:nvSpPr>
        <p:spPr/>
        <p:txBody>
          <a:bodyPr>
            <a:normAutofit/>
          </a:bodyPr>
          <a:lstStyle/>
          <a:p>
            <a:r>
              <a:rPr lang="en-GB" dirty="0" err="1"/>
              <a:t>Tên</a:t>
            </a:r>
            <a:r>
              <a:rPr lang="en-GB" dirty="0"/>
              <a:t> </a:t>
            </a:r>
            <a:r>
              <a:rPr lang="en-GB" dirty="0" err="1"/>
              <a:t>miền</a:t>
            </a:r>
            <a:r>
              <a:rPr lang="en-GB" dirty="0"/>
              <a:t> (Domain name – DN)</a:t>
            </a:r>
            <a:endParaRPr lang="en-US" sz="4000" dirty="0"/>
          </a:p>
        </p:txBody>
      </p:sp>
      <p:sp>
        <p:nvSpPr>
          <p:cNvPr id="3" name="Content Placeholder 2">
            <a:extLst>
              <a:ext uri="{FF2B5EF4-FFF2-40B4-BE49-F238E27FC236}">
                <a16:creationId xmlns:a16="http://schemas.microsoft.com/office/drawing/2014/main" id="{2160EFE2-6703-4641-85C4-017A7826D923}"/>
              </a:ext>
            </a:extLst>
          </p:cNvPr>
          <p:cNvSpPr>
            <a:spLocks noGrp="1"/>
          </p:cNvSpPr>
          <p:nvPr>
            <p:ph idx="1"/>
          </p:nvPr>
        </p:nvSpPr>
        <p:spPr/>
        <p:txBody>
          <a:bodyPr/>
          <a:lstStyle/>
          <a:p>
            <a:pPr algn="just">
              <a:lnSpc>
                <a:spcPct val="100000"/>
              </a:lnSpc>
            </a:pPr>
            <a:r>
              <a:rPr lang="en-GB" b="1" dirty="0">
                <a:solidFill>
                  <a:srgbClr val="C00000"/>
                </a:solidFill>
              </a:rPr>
              <a:t>Domain</a:t>
            </a:r>
            <a:r>
              <a:rPr lang="en-GB" dirty="0"/>
              <a:t> </a:t>
            </a:r>
            <a:r>
              <a:rPr lang="en-GB" dirty="0" err="1"/>
              <a:t>là</a:t>
            </a:r>
            <a:r>
              <a:rPr lang="en-GB" dirty="0"/>
              <a:t> </a:t>
            </a:r>
            <a:r>
              <a:rPr lang="en-GB" dirty="0" err="1"/>
              <a:t>một</a:t>
            </a:r>
            <a:r>
              <a:rPr lang="en-GB" dirty="0"/>
              <a:t> </a:t>
            </a:r>
            <a:r>
              <a:rPr lang="en-GB" dirty="0" err="1"/>
              <a:t>cách</a:t>
            </a:r>
            <a:r>
              <a:rPr lang="en-GB" dirty="0"/>
              <a:t> </a:t>
            </a:r>
            <a:r>
              <a:rPr lang="en-GB" b="1" dirty="0" err="1">
                <a:solidFill>
                  <a:srgbClr val="C00000"/>
                </a:solidFill>
              </a:rPr>
              <a:t>trừu</a:t>
            </a:r>
            <a:r>
              <a:rPr lang="en-GB" b="1" dirty="0">
                <a:solidFill>
                  <a:srgbClr val="C00000"/>
                </a:solidFill>
              </a:rPr>
              <a:t> </a:t>
            </a:r>
            <a:r>
              <a:rPr lang="en-GB" b="1" dirty="0" err="1">
                <a:solidFill>
                  <a:srgbClr val="C00000"/>
                </a:solidFill>
              </a:rPr>
              <a:t>tượng</a:t>
            </a:r>
            <a:r>
              <a:rPr lang="en-GB" b="1" dirty="0">
                <a:solidFill>
                  <a:srgbClr val="C00000"/>
                </a:solidFill>
              </a:rPr>
              <a:t> </a:t>
            </a:r>
            <a:r>
              <a:rPr lang="en-GB" b="1" dirty="0" err="1">
                <a:solidFill>
                  <a:srgbClr val="C00000"/>
                </a:solidFill>
              </a:rPr>
              <a:t>hoá</a:t>
            </a:r>
            <a:r>
              <a:rPr lang="en-GB" b="1" dirty="0">
                <a:solidFill>
                  <a:srgbClr val="C00000"/>
                </a:solidFill>
              </a:rPr>
              <a:t> </a:t>
            </a:r>
            <a:r>
              <a:rPr lang="en-GB" b="1" dirty="0" err="1">
                <a:solidFill>
                  <a:srgbClr val="C00000"/>
                </a:solidFill>
              </a:rPr>
              <a:t>các</a:t>
            </a:r>
            <a:r>
              <a:rPr lang="en-GB" b="1" dirty="0">
                <a:solidFill>
                  <a:srgbClr val="C00000"/>
                </a:solidFill>
              </a:rPr>
              <a:t> </a:t>
            </a:r>
            <a:r>
              <a:rPr lang="en-GB" b="1" dirty="0" err="1">
                <a:solidFill>
                  <a:srgbClr val="C00000"/>
                </a:solidFill>
              </a:rPr>
              <a:t>địa</a:t>
            </a:r>
            <a:r>
              <a:rPr lang="en-GB" b="1" dirty="0">
                <a:solidFill>
                  <a:srgbClr val="C00000"/>
                </a:solidFill>
              </a:rPr>
              <a:t> </a:t>
            </a:r>
            <a:r>
              <a:rPr lang="en-GB" b="1" dirty="0" err="1">
                <a:solidFill>
                  <a:srgbClr val="C00000"/>
                </a:solidFill>
              </a:rPr>
              <a:t>chỉ</a:t>
            </a:r>
            <a:r>
              <a:rPr lang="en-GB" b="1" dirty="0">
                <a:solidFill>
                  <a:srgbClr val="C00000"/>
                </a:solidFill>
              </a:rPr>
              <a:t> IP</a:t>
            </a:r>
            <a:r>
              <a:rPr lang="en-GB" b="1" dirty="0"/>
              <a:t> </a:t>
            </a:r>
            <a:r>
              <a:rPr lang="en-GB" dirty="0" err="1"/>
              <a:t>trong</a:t>
            </a:r>
            <a:r>
              <a:rPr lang="en-GB" dirty="0"/>
              <a:t> </a:t>
            </a:r>
            <a:r>
              <a:rPr lang="en-GB" dirty="0" err="1"/>
              <a:t>hệ</a:t>
            </a:r>
            <a:r>
              <a:rPr lang="en-GB" dirty="0"/>
              <a:t> </a:t>
            </a:r>
            <a:r>
              <a:rPr lang="en-GB" dirty="0" err="1"/>
              <a:t>thống</a:t>
            </a:r>
            <a:r>
              <a:rPr lang="en-GB" dirty="0"/>
              <a:t> </a:t>
            </a:r>
            <a:r>
              <a:rPr lang="en-GB" dirty="0" err="1"/>
              <a:t>mạng</a:t>
            </a:r>
            <a:r>
              <a:rPr lang="en-GB" dirty="0"/>
              <a:t> </a:t>
            </a:r>
            <a:r>
              <a:rPr lang="en-GB" b="1" i="1" dirty="0" err="1"/>
              <a:t>thành</a:t>
            </a:r>
            <a:r>
              <a:rPr lang="en-GB" b="1" i="1" dirty="0"/>
              <a:t> </a:t>
            </a:r>
            <a:r>
              <a:rPr lang="en-GB" b="1" i="1" dirty="0" err="1"/>
              <a:t>những</a:t>
            </a:r>
            <a:r>
              <a:rPr lang="en-GB" b="1" i="1" dirty="0"/>
              <a:t> </a:t>
            </a:r>
            <a:r>
              <a:rPr lang="en-GB" b="1" i="1" dirty="0" err="1"/>
              <a:t>cái</a:t>
            </a:r>
            <a:r>
              <a:rPr lang="en-GB" b="1" i="1" dirty="0"/>
              <a:t> </a:t>
            </a:r>
            <a:r>
              <a:rPr lang="en-GB" b="1" i="1" dirty="0" err="1"/>
              <a:t>tên</a:t>
            </a:r>
            <a:r>
              <a:rPr lang="en-GB" dirty="0"/>
              <a:t>, </a:t>
            </a:r>
            <a:r>
              <a:rPr lang="en-GB" dirty="0" err="1"/>
              <a:t>giúp</a:t>
            </a:r>
            <a:r>
              <a:rPr lang="en-GB" dirty="0"/>
              <a:t> </a:t>
            </a:r>
            <a:r>
              <a:rPr lang="en-GB" dirty="0" err="1"/>
              <a:t>người</a:t>
            </a:r>
            <a:r>
              <a:rPr lang="en-GB" dirty="0"/>
              <a:t> </a:t>
            </a:r>
            <a:r>
              <a:rPr lang="en-GB" dirty="0" err="1"/>
              <a:t>dùng</a:t>
            </a:r>
            <a:r>
              <a:rPr lang="en-GB" dirty="0"/>
              <a:t> </a:t>
            </a:r>
            <a:r>
              <a:rPr lang="en-GB" dirty="0" err="1"/>
              <a:t>dễ</a:t>
            </a:r>
            <a:r>
              <a:rPr lang="en-GB" dirty="0"/>
              <a:t> </a:t>
            </a:r>
            <a:r>
              <a:rPr lang="en-GB" dirty="0" err="1"/>
              <a:t>nhớ</a:t>
            </a:r>
            <a:r>
              <a:rPr lang="en-GB" dirty="0"/>
              <a:t> </a:t>
            </a:r>
            <a:r>
              <a:rPr lang="en-GB" dirty="0" err="1"/>
              <a:t>hơn</a:t>
            </a:r>
            <a:r>
              <a:rPr lang="en-GB" dirty="0"/>
              <a:t>.</a:t>
            </a:r>
          </a:p>
          <a:p>
            <a:pPr algn="just">
              <a:lnSpc>
                <a:spcPct val="100000"/>
              </a:lnSpc>
            </a:pPr>
            <a:endParaRPr lang="en-US" dirty="0"/>
          </a:p>
        </p:txBody>
      </p:sp>
      <p:pic>
        <p:nvPicPr>
          <p:cNvPr id="5" name="Picture 4">
            <a:extLst>
              <a:ext uri="{FF2B5EF4-FFF2-40B4-BE49-F238E27FC236}">
                <a16:creationId xmlns:a16="http://schemas.microsoft.com/office/drawing/2014/main" id="{4573942A-D95D-47AE-AD56-7A6221D547B3}"/>
              </a:ext>
            </a:extLst>
          </p:cNvPr>
          <p:cNvPicPr>
            <a:picLocks noChangeAspect="1"/>
          </p:cNvPicPr>
          <p:nvPr/>
        </p:nvPicPr>
        <p:blipFill>
          <a:blip r:embed="rId2"/>
          <a:stretch>
            <a:fillRect/>
          </a:stretch>
        </p:blipFill>
        <p:spPr>
          <a:xfrm>
            <a:off x="2975841" y="3620655"/>
            <a:ext cx="1411127" cy="830997"/>
          </a:xfrm>
          <a:prstGeom prst="rect">
            <a:avLst/>
          </a:prstGeom>
        </p:spPr>
      </p:pic>
      <p:pic>
        <p:nvPicPr>
          <p:cNvPr id="6" name="Picture 5">
            <a:extLst>
              <a:ext uri="{FF2B5EF4-FFF2-40B4-BE49-F238E27FC236}">
                <a16:creationId xmlns:a16="http://schemas.microsoft.com/office/drawing/2014/main" id="{A91BE397-86AA-4A7E-9B07-F8B1C7DC07D6}"/>
              </a:ext>
            </a:extLst>
          </p:cNvPr>
          <p:cNvPicPr>
            <a:picLocks noChangeAspect="1"/>
          </p:cNvPicPr>
          <p:nvPr/>
        </p:nvPicPr>
        <p:blipFill rotWithShape="1">
          <a:blip r:embed="rId3"/>
          <a:srcRect b="16923"/>
          <a:stretch/>
        </p:blipFill>
        <p:spPr>
          <a:xfrm>
            <a:off x="2975841" y="4725993"/>
            <a:ext cx="1411127" cy="901791"/>
          </a:xfrm>
          <a:prstGeom prst="rect">
            <a:avLst/>
          </a:prstGeom>
        </p:spPr>
      </p:pic>
      <p:sp>
        <p:nvSpPr>
          <p:cNvPr id="7" name="TextBox 6">
            <a:extLst>
              <a:ext uri="{FF2B5EF4-FFF2-40B4-BE49-F238E27FC236}">
                <a16:creationId xmlns:a16="http://schemas.microsoft.com/office/drawing/2014/main" id="{844D9166-200E-4EE4-9C79-3C992A305510}"/>
              </a:ext>
            </a:extLst>
          </p:cNvPr>
          <p:cNvSpPr txBox="1"/>
          <p:nvPr/>
        </p:nvSpPr>
        <p:spPr>
          <a:xfrm>
            <a:off x="4599709" y="3750778"/>
            <a:ext cx="3390672" cy="646331"/>
          </a:xfrm>
          <a:prstGeom prst="rect">
            <a:avLst/>
          </a:prstGeom>
          <a:noFill/>
        </p:spPr>
        <p:txBody>
          <a:bodyPr wrap="none" rtlCol="0">
            <a:spAutoFit/>
          </a:bodyPr>
          <a:lstStyle/>
          <a:p>
            <a:r>
              <a:rPr lang="en-US" sz="3600" b="1" dirty="0"/>
              <a:t>74.220.193.173</a:t>
            </a:r>
          </a:p>
        </p:txBody>
      </p:sp>
      <p:sp>
        <p:nvSpPr>
          <p:cNvPr id="10" name="TextBox 9">
            <a:extLst>
              <a:ext uri="{FF2B5EF4-FFF2-40B4-BE49-F238E27FC236}">
                <a16:creationId xmlns:a16="http://schemas.microsoft.com/office/drawing/2014/main" id="{627FAC5B-5D7F-4168-9A59-8390021E11A5}"/>
              </a:ext>
            </a:extLst>
          </p:cNvPr>
          <p:cNvSpPr txBox="1"/>
          <p:nvPr/>
        </p:nvSpPr>
        <p:spPr>
          <a:xfrm>
            <a:off x="4599709" y="4858327"/>
            <a:ext cx="3461204" cy="707886"/>
          </a:xfrm>
          <a:prstGeom prst="rect">
            <a:avLst/>
          </a:prstGeom>
          <a:noFill/>
        </p:spPr>
        <p:txBody>
          <a:bodyPr wrap="none" rtlCol="0">
            <a:spAutoFit/>
          </a:bodyPr>
          <a:lstStyle/>
          <a:p>
            <a:r>
              <a:rPr lang="en-US" sz="4000" b="1" dirty="0"/>
              <a:t>webnots.com</a:t>
            </a:r>
          </a:p>
        </p:txBody>
      </p:sp>
    </p:spTree>
    <p:extLst>
      <p:ext uri="{BB962C8B-B14F-4D97-AF65-F5344CB8AC3E}">
        <p14:creationId xmlns:p14="http://schemas.microsoft.com/office/powerpoint/2010/main" val="2966543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3337-9D57-4A26-8FFA-C641FA178320}"/>
              </a:ext>
            </a:extLst>
          </p:cNvPr>
          <p:cNvSpPr>
            <a:spLocks noGrp="1"/>
          </p:cNvSpPr>
          <p:nvPr>
            <p:ph type="title"/>
          </p:nvPr>
        </p:nvSpPr>
        <p:spPr/>
        <p:txBody>
          <a:bodyPr/>
          <a:lstStyle/>
          <a:p>
            <a:r>
              <a:rPr lang="en-GB" dirty="0" err="1"/>
              <a:t>Tên</a:t>
            </a:r>
            <a:r>
              <a:rPr lang="en-GB" dirty="0"/>
              <a:t> </a:t>
            </a:r>
            <a:r>
              <a:rPr lang="en-GB" dirty="0" err="1"/>
              <a:t>miền</a:t>
            </a:r>
            <a:r>
              <a:rPr lang="en-GB" dirty="0"/>
              <a:t> (Domain name – DN)</a:t>
            </a:r>
            <a:endParaRPr lang="en-US" dirty="0"/>
          </a:p>
        </p:txBody>
      </p:sp>
      <p:sp>
        <p:nvSpPr>
          <p:cNvPr id="3" name="Content Placeholder 2">
            <a:extLst>
              <a:ext uri="{FF2B5EF4-FFF2-40B4-BE49-F238E27FC236}">
                <a16:creationId xmlns:a16="http://schemas.microsoft.com/office/drawing/2014/main" id="{2A59A2B0-6ABB-452F-9380-249D91E15068}"/>
              </a:ext>
            </a:extLst>
          </p:cNvPr>
          <p:cNvSpPr>
            <a:spLocks noGrp="1"/>
          </p:cNvSpPr>
          <p:nvPr>
            <p:ph idx="1"/>
          </p:nvPr>
        </p:nvSpPr>
        <p:spPr/>
        <p:txBody>
          <a:bodyPr/>
          <a:lstStyle/>
          <a:p>
            <a:pPr algn="just">
              <a:lnSpc>
                <a:spcPct val="100000"/>
              </a:lnSpc>
            </a:pPr>
            <a:r>
              <a:rPr lang="vi-VN" b="1" dirty="0"/>
              <a:t>Một tên miền thông thường bao gồm ba nhãn </a:t>
            </a:r>
            <a:r>
              <a:rPr lang="vi-VN" dirty="0"/>
              <a:t>được phân tách bằng dấu chấm hoặc dấu chấm:</a:t>
            </a:r>
            <a:endParaRPr lang="en-US" dirty="0"/>
          </a:p>
        </p:txBody>
      </p:sp>
      <p:pic>
        <p:nvPicPr>
          <p:cNvPr id="5" name="Picture 4">
            <a:extLst>
              <a:ext uri="{FF2B5EF4-FFF2-40B4-BE49-F238E27FC236}">
                <a16:creationId xmlns:a16="http://schemas.microsoft.com/office/drawing/2014/main" id="{5DEF237F-0632-4518-9FF5-D945CB30DBB4}"/>
              </a:ext>
            </a:extLst>
          </p:cNvPr>
          <p:cNvPicPr>
            <a:picLocks noChangeAspect="1"/>
          </p:cNvPicPr>
          <p:nvPr/>
        </p:nvPicPr>
        <p:blipFill>
          <a:blip r:embed="rId2"/>
          <a:stretch>
            <a:fillRect/>
          </a:stretch>
        </p:blipFill>
        <p:spPr>
          <a:xfrm>
            <a:off x="3063286" y="3429000"/>
            <a:ext cx="5878174" cy="2331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279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3337-9D57-4A26-8FFA-C641FA178320}"/>
              </a:ext>
            </a:extLst>
          </p:cNvPr>
          <p:cNvSpPr>
            <a:spLocks noGrp="1"/>
          </p:cNvSpPr>
          <p:nvPr>
            <p:ph type="title"/>
          </p:nvPr>
        </p:nvSpPr>
        <p:spPr/>
        <p:txBody>
          <a:bodyPr/>
          <a:lstStyle/>
          <a:p>
            <a:r>
              <a:rPr lang="en-GB" dirty="0" err="1"/>
              <a:t>Tên</a:t>
            </a:r>
            <a:r>
              <a:rPr lang="en-GB" dirty="0"/>
              <a:t> </a:t>
            </a:r>
            <a:r>
              <a:rPr lang="en-GB" dirty="0" err="1"/>
              <a:t>miền</a:t>
            </a:r>
            <a:r>
              <a:rPr lang="en-GB" dirty="0"/>
              <a:t> (Domain name – DN)</a:t>
            </a:r>
            <a:endParaRPr lang="en-US" dirty="0"/>
          </a:p>
        </p:txBody>
      </p:sp>
      <p:sp>
        <p:nvSpPr>
          <p:cNvPr id="3" name="Content Placeholder 2">
            <a:extLst>
              <a:ext uri="{FF2B5EF4-FFF2-40B4-BE49-F238E27FC236}">
                <a16:creationId xmlns:a16="http://schemas.microsoft.com/office/drawing/2014/main" id="{2A59A2B0-6ABB-452F-9380-249D91E15068}"/>
              </a:ext>
            </a:extLst>
          </p:cNvPr>
          <p:cNvSpPr>
            <a:spLocks noGrp="1"/>
          </p:cNvSpPr>
          <p:nvPr>
            <p:ph idx="1"/>
          </p:nvPr>
        </p:nvSpPr>
        <p:spPr/>
        <p:txBody>
          <a:bodyPr/>
          <a:lstStyle/>
          <a:p>
            <a:pPr algn="just">
              <a:lnSpc>
                <a:spcPct val="130000"/>
              </a:lnSpc>
            </a:pPr>
            <a:r>
              <a:rPr lang="vi-VN" b="1" dirty="0"/>
              <a:t>Một tên miền thông thường bao gồm ba nhãn </a:t>
            </a:r>
            <a:r>
              <a:rPr lang="vi-VN" dirty="0"/>
              <a:t>được phân tách bằng dấu chấm hoặc dấu chấm:</a:t>
            </a:r>
            <a:endParaRPr lang="en-US" dirty="0"/>
          </a:p>
          <a:p>
            <a:pPr lvl="1" algn="just">
              <a:lnSpc>
                <a:spcPct val="130000"/>
              </a:lnSpc>
            </a:pPr>
            <a:r>
              <a:rPr lang="en-US" sz="2400" b="1" dirty="0">
                <a:solidFill>
                  <a:srgbClr val="FF0000"/>
                </a:solidFill>
              </a:rPr>
              <a:t>Server Name</a:t>
            </a:r>
            <a:r>
              <a:rPr lang="en-US" sz="2400" b="1" dirty="0"/>
              <a:t>: </a:t>
            </a:r>
            <a:r>
              <a:rPr lang="en-US" sz="2400" dirty="0" err="1"/>
              <a:t>Xác</a:t>
            </a:r>
            <a:r>
              <a:rPr lang="en-US" sz="2400" dirty="0"/>
              <a:t> </a:t>
            </a:r>
            <a:r>
              <a:rPr lang="en-US" sz="2400" dirty="0" err="1"/>
              <a:t>định</a:t>
            </a:r>
            <a:r>
              <a:rPr lang="en-US" sz="2400" dirty="0"/>
              <a:t> </a:t>
            </a:r>
            <a:r>
              <a:rPr lang="en-US" sz="2400" dirty="0" err="1"/>
              <a:t>tên</a:t>
            </a:r>
            <a:r>
              <a:rPr lang="en-US" sz="2400" dirty="0"/>
              <a:t> </a:t>
            </a:r>
            <a:r>
              <a:rPr lang="en-US" sz="2400" dirty="0" err="1"/>
              <a:t>của</a:t>
            </a:r>
            <a:r>
              <a:rPr lang="en-US" sz="2400" dirty="0"/>
              <a:t> </a:t>
            </a:r>
            <a:r>
              <a:rPr lang="en-US" sz="2400" b="1" dirty="0" err="1"/>
              <a:t>máy</a:t>
            </a:r>
            <a:r>
              <a:rPr lang="en-US" sz="2400" b="1" dirty="0"/>
              <a:t> </a:t>
            </a:r>
            <a:r>
              <a:rPr lang="en-US" sz="2400" b="1" dirty="0" err="1"/>
              <a:t>chủ</a:t>
            </a:r>
            <a:r>
              <a:rPr lang="en-US" sz="2400" b="1" dirty="0"/>
              <a:t> web</a:t>
            </a:r>
          </a:p>
          <a:p>
            <a:pPr lvl="1" algn="just">
              <a:lnSpc>
                <a:spcPct val="130000"/>
              </a:lnSpc>
            </a:pPr>
            <a:r>
              <a:rPr lang="en-US" sz="2400" b="1" dirty="0">
                <a:solidFill>
                  <a:srgbClr val="FF0000"/>
                </a:solidFill>
              </a:rPr>
              <a:t>Registered Domain Name</a:t>
            </a:r>
            <a:r>
              <a:rPr lang="en-US" sz="2400" b="1" dirty="0"/>
              <a:t>: </a:t>
            </a:r>
            <a:r>
              <a:rPr lang="vi-VN" sz="2400" dirty="0"/>
              <a:t>Xác định tổ chức sở hữu tên miền. </a:t>
            </a:r>
            <a:r>
              <a:rPr lang="vi-VN" sz="2400" b="1" i="1" dirty="0"/>
              <a:t>Mỗi tên miền là duy nhất </a:t>
            </a:r>
            <a:r>
              <a:rPr lang="vi-VN" sz="2400" dirty="0"/>
              <a:t>và được đăng ký với </a:t>
            </a:r>
            <a:r>
              <a:rPr lang="vi-VN" sz="2400" b="1" dirty="0"/>
              <a:t>ICANN</a:t>
            </a:r>
            <a:r>
              <a:rPr lang="en-US" sz="2400" dirty="0"/>
              <a:t> (</a:t>
            </a:r>
            <a:r>
              <a:rPr lang="en-US" sz="2400" b="1" i="1" dirty="0"/>
              <a:t>I</a:t>
            </a:r>
            <a:r>
              <a:rPr lang="en-US" sz="2400" i="1" dirty="0"/>
              <a:t>nternet </a:t>
            </a:r>
            <a:r>
              <a:rPr lang="en-US" sz="2400" b="1" i="1" dirty="0"/>
              <a:t>C</a:t>
            </a:r>
            <a:r>
              <a:rPr lang="en-US" sz="2400" i="1" dirty="0"/>
              <a:t>orporation for </a:t>
            </a:r>
            <a:r>
              <a:rPr lang="en-US" sz="2400" b="1" i="1" dirty="0"/>
              <a:t>A</a:t>
            </a:r>
            <a:r>
              <a:rPr lang="en-US" sz="2400" i="1" dirty="0"/>
              <a:t>ssigned </a:t>
            </a:r>
            <a:r>
              <a:rPr lang="en-US" sz="2400" b="1" i="1" dirty="0"/>
              <a:t>N</a:t>
            </a:r>
            <a:r>
              <a:rPr lang="en-US" sz="2400" i="1" dirty="0"/>
              <a:t>ames and </a:t>
            </a:r>
            <a:r>
              <a:rPr lang="en-US" sz="2400" b="1" i="1" dirty="0"/>
              <a:t>N</a:t>
            </a:r>
            <a:r>
              <a:rPr lang="en-US" sz="2400" i="1" dirty="0"/>
              <a:t>umbers</a:t>
            </a:r>
            <a:r>
              <a:rPr lang="en-US" sz="2400" dirty="0"/>
              <a:t>)</a:t>
            </a:r>
            <a:r>
              <a:rPr lang="vi-VN" sz="2400" dirty="0"/>
              <a:t>.</a:t>
            </a:r>
            <a:endParaRPr lang="en-US" sz="2400" dirty="0"/>
          </a:p>
          <a:p>
            <a:pPr lvl="1" algn="just">
              <a:lnSpc>
                <a:spcPct val="130000"/>
              </a:lnSpc>
            </a:pPr>
            <a:r>
              <a:rPr lang="en-US" sz="2400" b="1" dirty="0">
                <a:solidFill>
                  <a:srgbClr val="FF0000"/>
                </a:solidFill>
              </a:rPr>
              <a:t>Top-level Domain</a:t>
            </a:r>
            <a:r>
              <a:rPr lang="en-US" sz="2400" dirty="0"/>
              <a:t>: </a:t>
            </a:r>
            <a:r>
              <a:rPr lang="en-US" sz="2400" dirty="0" err="1"/>
              <a:t>Xác</a:t>
            </a:r>
            <a:r>
              <a:rPr lang="en-US" sz="2400" dirty="0"/>
              <a:t> </a:t>
            </a:r>
            <a:r>
              <a:rPr lang="en-US" sz="2400" dirty="0" err="1"/>
              <a:t>định</a:t>
            </a:r>
            <a:r>
              <a:rPr lang="en-US" sz="2400" dirty="0"/>
              <a:t> </a:t>
            </a:r>
            <a:r>
              <a:rPr lang="en-US" sz="2400" dirty="0" err="1"/>
              <a:t>danh</a:t>
            </a:r>
            <a:r>
              <a:rPr lang="en-US" sz="2400" dirty="0"/>
              <a:t> </a:t>
            </a:r>
            <a:r>
              <a:rPr lang="en-US" sz="2400" dirty="0" err="1"/>
              <a:t>mục</a:t>
            </a:r>
            <a:r>
              <a:rPr lang="en-US" sz="2400" dirty="0"/>
              <a:t> </a:t>
            </a:r>
            <a:r>
              <a:rPr lang="en-US" sz="2400" dirty="0" err="1"/>
              <a:t>của</a:t>
            </a:r>
            <a:r>
              <a:rPr lang="en-US" sz="2400" dirty="0"/>
              <a:t> </a:t>
            </a:r>
            <a:r>
              <a:rPr lang="en-US" sz="2400" dirty="0" err="1"/>
              <a:t>tên</a:t>
            </a:r>
            <a:r>
              <a:rPr lang="en-US" sz="2400" dirty="0"/>
              <a:t> </a:t>
            </a:r>
            <a:r>
              <a:rPr lang="en-US" sz="2400" dirty="0" err="1"/>
              <a:t>miền</a:t>
            </a:r>
            <a:r>
              <a:rPr lang="en-US" sz="2400" dirty="0"/>
              <a:t> </a:t>
            </a:r>
            <a:r>
              <a:rPr lang="en-US" sz="2400" dirty="0" err="1"/>
              <a:t>đã</a:t>
            </a:r>
            <a:r>
              <a:rPr lang="en-US" sz="2400" dirty="0"/>
              <a:t> </a:t>
            </a:r>
            <a:r>
              <a:rPr lang="en-US" sz="2400" dirty="0" err="1"/>
              <a:t>đăng</a:t>
            </a:r>
            <a:r>
              <a:rPr lang="en-US" sz="2400" dirty="0"/>
              <a:t> </a:t>
            </a:r>
            <a:r>
              <a:rPr lang="en-US" sz="2400" dirty="0" err="1"/>
              <a:t>ký</a:t>
            </a:r>
            <a:r>
              <a:rPr lang="en-US" sz="2400" dirty="0"/>
              <a:t>.</a:t>
            </a:r>
          </a:p>
        </p:txBody>
      </p:sp>
    </p:spTree>
    <p:extLst>
      <p:ext uri="{BB962C8B-B14F-4D97-AF65-F5344CB8AC3E}">
        <p14:creationId xmlns:p14="http://schemas.microsoft.com/office/powerpoint/2010/main" val="1279346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43CF-E850-4C4D-8E9A-47784A6D1350}"/>
              </a:ext>
            </a:extLst>
          </p:cNvPr>
          <p:cNvSpPr>
            <a:spLocks noGrp="1"/>
          </p:cNvSpPr>
          <p:nvPr>
            <p:ph type="title"/>
          </p:nvPr>
        </p:nvSpPr>
        <p:spPr/>
        <p:txBody>
          <a:bodyPr/>
          <a:lstStyle/>
          <a:p>
            <a:r>
              <a:rPr lang="en-US" dirty="0" err="1"/>
              <a:t>Các</a:t>
            </a:r>
            <a:r>
              <a:rPr lang="en-US" dirty="0"/>
              <a:t> </a:t>
            </a:r>
            <a:r>
              <a:rPr lang="en-US" dirty="0" err="1"/>
              <a:t>cấp</a:t>
            </a:r>
            <a:r>
              <a:rPr lang="en-US" dirty="0"/>
              <a:t> </a:t>
            </a:r>
            <a:r>
              <a:rPr lang="en-US" dirty="0" err="1"/>
              <a:t>độ</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tên</a:t>
            </a:r>
            <a:r>
              <a:rPr lang="en-US" dirty="0"/>
              <a:t> </a:t>
            </a:r>
            <a:r>
              <a:rPr lang="en-US" dirty="0" err="1"/>
              <a:t>miền</a:t>
            </a:r>
            <a:endParaRPr lang="en-US" dirty="0"/>
          </a:p>
        </p:txBody>
      </p:sp>
      <p:sp>
        <p:nvSpPr>
          <p:cNvPr id="3" name="Content Placeholder 2">
            <a:extLst>
              <a:ext uri="{FF2B5EF4-FFF2-40B4-BE49-F238E27FC236}">
                <a16:creationId xmlns:a16="http://schemas.microsoft.com/office/drawing/2014/main" id="{BB297294-D204-4715-9E0C-03ADF04271D5}"/>
              </a:ext>
            </a:extLst>
          </p:cNvPr>
          <p:cNvSpPr>
            <a:spLocks noGrp="1"/>
          </p:cNvSpPr>
          <p:nvPr>
            <p:ph idx="1"/>
          </p:nvPr>
        </p:nvSpPr>
        <p:spPr/>
        <p:txBody>
          <a:bodyPr/>
          <a:lstStyle/>
          <a:p>
            <a:pPr algn="just">
              <a:lnSpc>
                <a:spcPct val="100000"/>
              </a:lnSpc>
            </a:pPr>
            <a:r>
              <a:rPr lang="en-US" b="1" dirty="0" err="1">
                <a:solidFill>
                  <a:srgbClr val="FF0000"/>
                </a:solidFill>
              </a:rPr>
              <a:t>Hệ</a:t>
            </a:r>
            <a:r>
              <a:rPr lang="en-US" b="1" dirty="0">
                <a:solidFill>
                  <a:srgbClr val="FF0000"/>
                </a:solidFill>
              </a:rPr>
              <a:t> </a:t>
            </a:r>
            <a:r>
              <a:rPr lang="en-US" b="1" dirty="0" err="1">
                <a:solidFill>
                  <a:srgbClr val="FF0000"/>
                </a:solidFill>
              </a:rPr>
              <a:t>thống</a:t>
            </a:r>
            <a:r>
              <a:rPr lang="en-US" b="1" dirty="0">
                <a:solidFill>
                  <a:srgbClr val="FF0000"/>
                </a:solidFill>
              </a:rPr>
              <a:t> </a:t>
            </a:r>
            <a:r>
              <a:rPr lang="en-US" b="1" dirty="0" err="1">
                <a:solidFill>
                  <a:srgbClr val="FF0000"/>
                </a:solidFill>
              </a:rPr>
              <a:t>tên</a:t>
            </a:r>
            <a:r>
              <a:rPr lang="en-US" b="1" dirty="0">
                <a:solidFill>
                  <a:srgbClr val="FF0000"/>
                </a:solidFill>
              </a:rPr>
              <a:t> </a:t>
            </a:r>
            <a:r>
              <a:rPr lang="en-US" b="1" dirty="0" err="1">
                <a:solidFill>
                  <a:srgbClr val="FF0000"/>
                </a:solidFill>
              </a:rPr>
              <a:t>miền</a:t>
            </a:r>
            <a:r>
              <a:rPr lang="en-US" b="1" dirty="0">
                <a:solidFill>
                  <a:srgbClr val="FF0000"/>
                </a:solidFill>
              </a:rPr>
              <a:t> (</a:t>
            </a:r>
            <a:r>
              <a:rPr lang="vi-VN" b="1" dirty="0">
                <a:solidFill>
                  <a:srgbClr val="FF0000"/>
                </a:solidFill>
              </a:rPr>
              <a:t>D</a:t>
            </a:r>
            <a:r>
              <a:rPr lang="en-US" b="1" dirty="0" err="1">
                <a:solidFill>
                  <a:srgbClr val="FF0000"/>
                </a:solidFill>
              </a:rPr>
              <a:t>omain</a:t>
            </a:r>
            <a:r>
              <a:rPr lang="en-US" b="1" dirty="0">
                <a:solidFill>
                  <a:srgbClr val="FF0000"/>
                </a:solidFill>
              </a:rPr>
              <a:t> </a:t>
            </a:r>
            <a:r>
              <a:rPr lang="vi-VN" b="1" dirty="0">
                <a:solidFill>
                  <a:srgbClr val="FF0000"/>
                </a:solidFill>
              </a:rPr>
              <a:t>N</a:t>
            </a:r>
            <a:r>
              <a:rPr lang="en-US" b="1" dirty="0" err="1">
                <a:solidFill>
                  <a:srgbClr val="FF0000"/>
                </a:solidFill>
              </a:rPr>
              <a:t>ame</a:t>
            </a:r>
            <a:r>
              <a:rPr lang="en-US" b="1" dirty="0">
                <a:solidFill>
                  <a:srgbClr val="FF0000"/>
                </a:solidFill>
              </a:rPr>
              <a:t> </a:t>
            </a:r>
            <a:r>
              <a:rPr lang="vi-VN" b="1" dirty="0">
                <a:solidFill>
                  <a:srgbClr val="FF0000"/>
                </a:solidFill>
              </a:rPr>
              <a:t>S</a:t>
            </a:r>
            <a:r>
              <a:rPr lang="en-US" b="1" dirty="0" err="1">
                <a:solidFill>
                  <a:srgbClr val="FF0000"/>
                </a:solidFill>
              </a:rPr>
              <a:t>ystem</a:t>
            </a:r>
            <a:r>
              <a:rPr lang="en-US" b="1" dirty="0">
                <a:solidFill>
                  <a:srgbClr val="FF0000"/>
                </a:solidFill>
              </a:rPr>
              <a:t>)</a:t>
            </a:r>
            <a:r>
              <a:rPr lang="vi-VN" b="1" dirty="0">
                <a:solidFill>
                  <a:srgbClr val="FF0000"/>
                </a:solidFill>
              </a:rPr>
              <a:t> </a:t>
            </a:r>
            <a:r>
              <a:rPr lang="vi-VN" dirty="0"/>
              <a:t>được </a:t>
            </a:r>
            <a:r>
              <a:rPr lang="en-US" dirty="0" err="1"/>
              <a:t>tổ</a:t>
            </a:r>
            <a:r>
              <a:rPr lang="en-US" dirty="0"/>
              <a:t> </a:t>
            </a:r>
            <a:r>
              <a:rPr lang="en-US" dirty="0" err="1"/>
              <a:t>chức</a:t>
            </a:r>
            <a:r>
              <a:rPr lang="en-US" dirty="0"/>
              <a:t> </a:t>
            </a:r>
            <a:r>
              <a:rPr lang="vi-VN" dirty="0"/>
              <a:t>thành ba cấp độ:</a:t>
            </a:r>
            <a:endParaRPr lang="en-US" dirty="0"/>
          </a:p>
          <a:p>
            <a:pPr lvl="1" algn="just">
              <a:lnSpc>
                <a:spcPct val="100000"/>
              </a:lnSpc>
            </a:pPr>
            <a:r>
              <a:rPr lang="en-US" dirty="0"/>
              <a:t>Top-level domains </a:t>
            </a:r>
          </a:p>
          <a:p>
            <a:pPr lvl="1" algn="just">
              <a:lnSpc>
                <a:spcPct val="100000"/>
              </a:lnSpc>
            </a:pPr>
            <a:r>
              <a:rPr lang="en-US" dirty="0"/>
              <a:t>Second-level domains</a:t>
            </a:r>
          </a:p>
          <a:p>
            <a:pPr lvl="1" algn="just">
              <a:lnSpc>
                <a:spcPct val="100000"/>
              </a:lnSpc>
            </a:pPr>
            <a:r>
              <a:rPr lang="en-US" dirty="0"/>
              <a:t>Root-level domain</a:t>
            </a:r>
          </a:p>
        </p:txBody>
      </p:sp>
    </p:spTree>
    <p:extLst>
      <p:ext uri="{BB962C8B-B14F-4D97-AF65-F5344CB8AC3E}">
        <p14:creationId xmlns:p14="http://schemas.microsoft.com/office/powerpoint/2010/main" val="672005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1F9B-7CE3-41B9-A575-56E047CBFFEE}"/>
              </a:ext>
            </a:extLst>
          </p:cNvPr>
          <p:cNvSpPr>
            <a:spLocks noGrp="1"/>
          </p:cNvSpPr>
          <p:nvPr>
            <p:ph type="title"/>
          </p:nvPr>
        </p:nvSpPr>
        <p:spPr/>
        <p:txBody>
          <a:bodyPr/>
          <a:lstStyle/>
          <a:p>
            <a:r>
              <a:rPr lang="en-GB" dirty="0" err="1"/>
              <a:t>Tên</a:t>
            </a:r>
            <a:r>
              <a:rPr lang="en-GB" dirty="0"/>
              <a:t> </a:t>
            </a:r>
            <a:r>
              <a:rPr lang="en-GB" dirty="0" err="1"/>
              <a:t>miền</a:t>
            </a:r>
            <a:r>
              <a:rPr lang="en-GB" dirty="0"/>
              <a:t> (Domain name – DN)</a:t>
            </a:r>
            <a:endParaRPr lang="en-US" dirty="0"/>
          </a:p>
        </p:txBody>
      </p:sp>
      <p:sp>
        <p:nvSpPr>
          <p:cNvPr id="3" name="Content Placeholder 2">
            <a:extLst>
              <a:ext uri="{FF2B5EF4-FFF2-40B4-BE49-F238E27FC236}">
                <a16:creationId xmlns:a16="http://schemas.microsoft.com/office/drawing/2014/main" id="{D40242B3-9111-488F-B88B-9290277C879B}"/>
              </a:ext>
            </a:extLst>
          </p:cNvPr>
          <p:cNvSpPr>
            <a:spLocks noGrp="1"/>
          </p:cNvSpPr>
          <p:nvPr>
            <p:ph idx="1"/>
          </p:nvPr>
        </p:nvSpPr>
        <p:spPr/>
        <p:txBody>
          <a:bodyPr/>
          <a:lstStyle/>
          <a:p>
            <a:pPr>
              <a:lnSpc>
                <a:spcPct val="100000"/>
              </a:lnSpc>
            </a:pPr>
            <a:r>
              <a:rPr lang="en-US" sz="3200" b="1" dirty="0">
                <a:solidFill>
                  <a:srgbClr val="FF0000"/>
                </a:solidFill>
              </a:rPr>
              <a:t>Top-level domains</a:t>
            </a:r>
            <a:r>
              <a:rPr lang="en-US" b="1" dirty="0"/>
              <a:t>: </a:t>
            </a:r>
            <a:r>
              <a:rPr lang="vi-VN" dirty="0"/>
              <a:t>Có hai nhóm chính </a:t>
            </a:r>
            <a:endParaRPr lang="en-US" dirty="0"/>
          </a:p>
          <a:p>
            <a:pPr lvl="1">
              <a:lnSpc>
                <a:spcPct val="100000"/>
              </a:lnSpc>
            </a:pPr>
            <a:r>
              <a:rPr lang="en-US" b="1" dirty="0"/>
              <a:t>Generic Top-Level Domains: </a:t>
            </a:r>
            <a:r>
              <a:rPr lang="vi-VN" dirty="0"/>
              <a:t>thương mại, giáo dục, quân sự, v.v.</a:t>
            </a:r>
            <a:endParaRPr lang="en-US" dirty="0"/>
          </a:p>
          <a:p>
            <a:pPr lvl="1">
              <a:lnSpc>
                <a:spcPct val="100000"/>
              </a:lnSpc>
            </a:pPr>
            <a:r>
              <a:rPr lang="en-US" b="1" dirty="0"/>
              <a:t>Country Code Top-Level Domains: </a:t>
            </a:r>
            <a:r>
              <a:rPr lang="vi-VN" dirty="0"/>
              <a:t>cấp mã quốc gia dựa trên mã hai ký tự </a:t>
            </a:r>
            <a:r>
              <a:rPr lang="en-US" dirty="0" err="1"/>
              <a:t>viết</a:t>
            </a:r>
            <a:r>
              <a:rPr lang="en-US" dirty="0"/>
              <a:t> </a:t>
            </a:r>
            <a:r>
              <a:rPr lang="en-US" dirty="0" err="1"/>
              <a:t>tắt</a:t>
            </a:r>
            <a:r>
              <a:rPr lang="en-US" dirty="0"/>
              <a:t> </a:t>
            </a:r>
            <a:r>
              <a:rPr lang="en-US" dirty="0" err="1"/>
              <a:t>từ</a:t>
            </a:r>
            <a:r>
              <a:rPr lang="en-US" dirty="0"/>
              <a:t> </a:t>
            </a:r>
            <a:r>
              <a:rPr lang="en-US" dirty="0" err="1"/>
              <a:t>tên</a:t>
            </a:r>
            <a:r>
              <a:rPr lang="en-US" dirty="0"/>
              <a:t> </a:t>
            </a:r>
            <a:r>
              <a:rPr lang="vi-VN" dirty="0"/>
              <a:t>quốc gia .</a:t>
            </a:r>
            <a:endParaRPr lang="en-US" dirty="0"/>
          </a:p>
        </p:txBody>
      </p:sp>
    </p:spTree>
    <p:extLst>
      <p:ext uri="{BB962C8B-B14F-4D97-AF65-F5344CB8AC3E}">
        <p14:creationId xmlns:p14="http://schemas.microsoft.com/office/powerpoint/2010/main" val="1940708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0B575-2B4E-4952-A09C-651BDA124588}"/>
              </a:ext>
            </a:extLst>
          </p:cNvPr>
          <p:cNvSpPr>
            <a:spLocks noGrp="1"/>
          </p:cNvSpPr>
          <p:nvPr>
            <p:ph type="title"/>
          </p:nvPr>
        </p:nvSpPr>
        <p:spPr/>
        <p:txBody>
          <a:bodyPr/>
          <a:lstStyle/>
          <a:p>
            <a:r>
              <a:rPr lang="en-US" dirty="0" err="1"/>
              <a:t>Nội</a:t>
            </a:r>
            <a:r>
              <a:rPr lang="en-US" dirty="0"/>
              <a:t> dung</a:t>
            </a:r>
          </a:p>
        </p:txBody>
      </p:sp>
      <p:sp>
        <p:nvSpPr>
          <p:cNvPr id="3" name="Content Placeholder 2">
            <a:extLst>
              <a:ext uri="{FF2B5EF4-FFF2-40B4-BE49-F238E27FC236}">
                <a16:creationId xmlns:a16="http://schemas.microsoft.com/office/drawing/2014/main" id="{BEE61BBB-ED5E-4241-B905-99F15C3BB8B7}"/>
              </a:ext>
            </a:extLst>
          </p:cNvPr>
          <p:cNvSpPr>
            <a:spLocks noGrp="1"/>
          </p:cNvSpPr>
          <p:nvPr>
            <p:ph idx="1"/>
          </p:nvPr>
        </p:nvSpPr>
        <p:spPr/>
        <p:txBody>
          <a:bodyPr>
            <a:normAutofit fontScale="92500" lnSpcReduction="20000"/>
          </a:bodyPr>
          <a:lstStyle/>
          <a:p>
            <a:r>
              <a:rPr lang="en-US" dirty="0" err="1"/>
              <a:t>Mô</a:t>
            </a:r>
            <a:r>
              <a:rPr lang="en-US" dirty="0"/>
              <a:t> </a:t>
            </a:r>
            <a:r>
              <a:rPr lang="en-US" dirty="0" err="1"/>
              <a:t>tả</a:t>
            </a:r>
            <a:r>
              <a:rPr lang="en-US" dirty="0"/>
              <a:t> </a:t>
            </a:r>
            <a:r>
              <a:rPr lang="en-US" dirty="0" err="1"/>
              <a:t>bản</a:t>
            </a:r>
            <a:r>
              <a:rPr lang="en-US" dirty="0"/>
              <a:t> </a:t>
            </a:r>
            <a:r>
              <a:rPr lang="en-US" dirty="0" err="1"/>
              <a:t>chất</a:t>
            </a:r>
            <a:r>
              <a:rPr lang="en-US" dirty="0"/>
              <a:t> </a:t>
            </a:r>
            <a:r>
              <a:rPr lang="en-US" dirty="0" err="1"/>
              <a:t>của</a:t>
            </a:r>
            <a:r>
              <a:rPr lang="en-US" dirty="0"/>
              <a:t> Internet</a:t>
            </a:r>
          </a:p>
          <a:p>
            <a:r>
              <a:rPr lang="en-US" dirty="0" err="1"/>
              <a:t>Mô</a:t>
            </a:r>
            <a:r>
              <a:rPr lang="en-US" dirty="0"/>
              <a:t> </a:t>
            </a:r>
            <a:r>
              <a:rPr lang="en-US" dirty="0" err="1"/>
              <a:t>tả</a:t>
            </a:r>
            <a:r>
              <a:rPr lang="en-US" dirty="0"/>
              <a:t> </a:t>
            </a:r>
            <a:r>
              <a:rPr lang="en-US" dirty="0" err="1"/>
              <a:t>các</a:t>
            </a:r>
            <a:r>
              <a:rPr lang="en-US" dirty="0"/>
              <a:t> package </a:t>
            </a:r>
            <a:r>
              <a:rPr lang="en-US" dirty="0" err="1"/>
              <a:t>và</a:t>
            </a:r>
            <a:r>
              <a:rPr lang="en-US" dirty="0"/>
              <a:t> </a:t>
            </a:r>
            <a:r>
              <a:rPr lang="en-US" dirty="0" err="1"/>
              <a:t>cách</a:t>
            </a:r>
            <a:r>
              <a:rPr lang="en-US" dirty="0"/>
              <a:t> </a:t>
            </a:r>
            <a:r>
              <a:rPr lang="en-US" dirty="0" err="1"/>
              <a:t>chúng</a:t>
            </a:r>
            <a:r>
              <a:rPr lang="en-US" dirty="0"/>
              <a:t> di </a:t>
            </a:r>
            <a:r>
              <a:rPr lang="en-US" dirty="0" err="1"/>
              <a:t>chuyển</a:t>
            </a:r>
            <a:r>
              <a:rPr lang="en-US" dirty="0"/>
              <a:t> </a:t>
            </a:r>
            <a:r>
              <a:rPr lang="en-US" dirty="0" err="1"/>
              <a:t>trên</a:t>
            </a:r>
            <a:r>
              <a:rPr lang="en-US" dirty="0"/>
              <a:t> Internet</a:t>
            </a:r>
          </a:p>
          <a:p>
            <a:r>
              <a:rPr lang="en-US" dirty="0" err="1"/>
              <a:t>Phân</a:t>
            </a:r>
            <a:r>
              <a:rPr lang="en-US" dirty="0"/>
              <a:t> </a:t>
            </a:r>
            <a:r>
              <a:rPr lang="en-US" dirty="0" err="1"/>
              <a:t>biệt</a:t>
            </a:r>
            <a:r>
              <a:rPr lang="en-US" dirty="0"/>
              <a:t> </a:t>
            </a:r>
            <a:r>
              <a:rPr lang="en-US" dirty="0" err="1"/>
              <a:t>giữa</a:t>
            </a:r>
            <a:r>
              <a:rPr lang="en-US" dirty="0"/>
              <a:t> </a:t>
            </a:r>
            <a:r>
              <a:rPr lang="en-US" dirty="0" err="1"/>
              <a:t>mạng</a:t>
            </a:r>
            <a:r>
              <a:rPr lang="en-US" dirty="0"/>
              <a:t> </a:t>
            </a:r>
            <a:r>
              <a:rPr lang="en-US" dirty="0" err="1"/>
              <a:t>công</a:t>
            </a:r>
            <a:r>
              <a:rPr lang="en-US" dirty="0"/>
              <a:t> </a:t>
            </a:r>
            <a:r>
              <a:rPr lang="en-US" dirty="0" err="1"/>
              <a:t>cộng</a:t>
            </a:r>
            <a:r>
              <a:rPr lang="en-US" dirty="0"/>
              <a:t> </a:t>
            </a:r>
            <a:r>
              <a:rPr lang="en-US" dirty="0" err="1"/>
              <a:t>và</a:t>
            </a:r>
            <a:r>
              <a:rPr lang="en-US" dirty="0"/>
              <a:t> </a:t>
            </a:r>
            <a:r>
              <a:rPr lang="en-US" dirty="0" err="1"/>
              <a:t>mạng</a:t>
            </a:r>
            <a:r>
              <a:rPr lang="en-US" dirty="0"/>
              <a:t> </a:t>
            </a:r>
            <a:r>
              <a:rPr lang="en-US" dirty="0" err="1"/>
              <a:t>riêng</a:t>
            </a:r>
            <a:endParaRPr lang="en-US" dirty="0"/>
          </a:p>
          <a:p>
            <a:r>
              <a:rPr lang="en-US" dirty="0" err="1"/>
              <a:t>Chỉ</a:t>
            </a:r>
            <a:r>
              <a:rPr lang="en-US" dirty="0"/>
              <a:t> </a:t>
            </a:r>
            <a:r>
              <a:rPr lang="en-US" dirty="0" err="1"/>
              <a:t>định</a:t>
            </a:r>
            <a:r>
              <a:rPr lang="en-US" dirty="0"/>
              <a:t> </a:t>
            </a:r>
            <a:r>
              <a:rPr lang="en-US" dirty="0" err="1"/>
              <a:t>vị</a:t>
            </a:r>
            <a:r>
              <a:rPr lang="en-US" dirty="0"/>
              <a:t> </a:t>
            </a:r>
            <a:r>
              <a:rPr lang="en-US" dirty="0" err="1"/>
              <a:t>trí</a:t>
            </a:r>
            <a:r>
              <a:rPr lang="en-US" dirty="0"/>
              <a:t> </a:t>
            </a:r>
            <a:r>
              <a:rPr lang="en-US" dirty="0" err="1"/>
              <a:t>mạng</a:t>
            </a:r>
            <a:r>
              <a:rPr lang="en-US" dirty="0"/>
              <a:t> </a:t>
            </a:r>
            <a:r>
              <a:rPr lang="en-US" dirty="0" err="1"/>
              <a:t>trong</a:t>
            </a:r>
            <a:r>
              <a:rPr lang="en-US" dirty="0"/>
              <a:t> Windows</a:t>
            </a:r>
          </a:p>
          <a:p>
            <a:r>
              <a:rPr lang="en-US" dirty="0" err="1"/>
              <a:t>Mô</a:t>
            </a:r>
            <a:r>
              <a:rPr lang="en-US" dirty="0"/>
              <a:t> </a:t>
            </a:r>
            <a:r>
              <a:rPr lang="en-US" dirty="0" err="1"/>
              <a:t>tả</a:t>
            </a:r>
            <a:r>
              <a:rPr lang="en-US" dirty="0"/>
              <a:t> </a:t>
            </a:r>
            <a:r>
              <a:rPr lang="en-US" dirty="0" err="1"/>
              <a:t>chức</a:t>
            </a:r>
            <a:r>
              <a:rPr lang="en-US" dirty="0"/>
              <a:t> </a:t>
            </a:r>
            <a:r>
              <a:rPr lang="en-US" dirty="0" err="1"/>
              <a:t>năng</a:t>
            </a:r>
            <a:r>
              <a:rPr lang="en-US" dirty="0"/>
              <a:t> </a:t>
            </a:r>
            <a:r>
              <a:rPr lang="en-US" dirty="0" err="1"/>
              <a:t>và</a:t>
            </a:r>
            <a:r>
              <a:rPr lang="en-US" dirty="0"/>
              <a:t> </a:t>
            </a:r>
            <a:r>
              <a:rPr lang="en-US" dirty="0" err="1"/>
              <a:t>đặc</a:t>
            </a:r>
            <a:r>
              <a:rPr lang="en-US" dirty="0"/>
              <a:t> </a:t>
            </a:r>
            <a:r>
              <a:rPr lang="en-US" dirty="0" err="1"/>
              <a:t>điểm</a:t>
            </a:r>
            <a:r>
              <a:rPr lang="en-US" dirty="0"/>
              <a:t> </a:t>
            </a:r>
            <a:r>
              <a:rPr lang="en-US" dirty="0" err="1"/>
              <a:t>của</a:t>
            </a:r>
            <a:r>
              <a:rPr lang="en-US" dirty="0"/>
              <a:t> </a:t>
            </a:r>
            <a:r>
              <a:rPr lang="en-US" dirty="0" err="1"/>
              <a:t>địa</a:t>
            </a:r>
            <a:r>
              <a:rPr lang="en-US" dirty="0"/>
              <a:t> </a:t>
            </a:r>
            <a:r>
              <a:rPr lang="en-US" dirty="0" err="1"/>
              <a:t>chỉ</a:t>
            </a:r>
            <a:r>
              <a:rPr lang="en-US" dirty="0"/>
              <a:t> IP</a:t>
            </a:r>
          </a:p>
          <a:p>
            <a:r>
              <a:rPr lang="en-US" dirty="0" err="1"/>
              <a:t>Tìm</a:t>
            </a:r>
            <a:r>
              <a:rPr lang="en-US" dirty="0"/>
              <a:t> </a:t>
            </a:r>
            <a:r>
              <a:rPr lang="en-US" dirty="0" err="1"/>
              <a:t>hiểu</a:t>
            </a:r>
            <a:r>
              <a:rPr lang="en-US" dirty="0"/>
              <a:t> </a:t>
            </a:r>
            <a:r>
              <a:rPr lang="en-US" dirty="0" err="1"/>
              <a:t>hệ</a:t>
            </a:r>
            <a:r>
              <a:rPr lang="en-US" dirty="0"/>
              <a:t> </a:t>
            </a:r>
            <a:r>
              <a:rPr lang="en-US" dirty="0" err="1"/>
              <a:t>thống</a:t>
            </a:r>
            <a:r>
              <a:rPr lang="en-US" dirty="0"/>
              <a:t> </a:t>
            </a:r>
            <a:r>
              <a:rPr lang="en-US" dirty="0" err="1"/>
              <a:t>tên</a:t>
            </a:r>
            <a:r>
              <a:rPr lang="en-US" dirty="0"/>
              <a:t> </a:t>
            </a:r>
            <a:r>
              <a:rPr lang="en-US" dirty="0" err="1"/>
              <a:t>miền</a:t>
            </a:r>
            <a:r>
              <a:rPr lang="en-US" dirty="0"/>
              <a:t> (DNS)</a:t>
            </a:r>
          </a:p>
          <a:p>
            <a:r>
              <a:rPr lang="en-US" dirty="0" err="1"/>
              <a:t>Mô</a:t>
            </a:r>
            <a:r>
              <a:rPr lang="en-US" dirty="0"/>
              <a:t> </a:t>
            </a:r>
            <a:r>
              <a:rPr lang="en-US" dirty="0" err="1"/>
              <a:t>tả</a:t>
            </a:r>
            <a:r>
              <a:rPr lang="en-US" dirty="0"/>
              <a:t> </a:t>
            </a:r>
            <a:r>
              <a:rPr lang="en-US" dirty="0" err="1"/>
              <a:t>các</a:t>
            </a:r>
            <a:r>
              <a:rPr lang="en-US" dirty="0"/>
              <a:t> </a:t>
            </a:r>
            <a:r>
              <a:rPr lang="en-US" dirty="0" err="1"/>
              <a:t>loại</a:t>
            </a:r>
            <a:r>
              <a:rPr lang="en-US" dirty="0"/>
              <a:t> </a:t>
            </a:r>
            <a:r>
              <a:rPr lang="en-US" dirty="0" err="1"/>
              <a:t>miền</a:t>
            </a:r>
            <a:endParaRPr lang="en-US" dirty="0"/>
          </a:p>
          <a:p>
            <a:r>
              <a:rPr lang="en-US" dirty="0" err="1"/>
              <a:t>xác</a:t>
            </a:r>
            <a:r>
              <a:rPr lang="en-US" dirty="0"/>
              <a:t> </a:t>
            </a:r>
            <a:r>
              <a:rPr lang="en-US" dirty="0" err="1"/>
              <a:t>định</a:t>
            </a:r>
            <a:r>
              <a:rPr lang="en-US" dirty="0"/>
              <a:t> </a:t>
            </a:r>
            <a:r>
              <a:rPr lang="en-US" dirty="0" err="1"/>
              <a:t>các</a:t>
            </a:r>
            <a:r>
              <a:rPr lang="en-US" dirty="0"/>
              <a:t> </a:t>
            </a:r>
            <a:r>
              <a:rPr lang="en-US" dirty="0" err="1"/>
              <a:t>phần</a:t>
            </a:r>
            <a:r>
              <a:rPr lang="en-US" dirty="0"/>
              <a:t> </a:t>
            </a:r>
            <a:r>
              <a:rPr lang="en-US" dirty="0" err="1"/>
              <a:t>của</a:t>
            </a:r>
            <a:r>
              <a:rPr lang="en-US" dirty="0"/>
              <a:t> </a:t>
            </a:r>
            <a:r>
              <a:rPr lang="en-US" dirty="0" err="1"/>
              <a:t>một</a:t>
            </a:r>
            <a:r>
              <a:rPr lang="en-US" dirty="0"/>
              <a:t> URL</a:t>
            </a:r>
          </a:p>
        </p:txBody>
      </p:sp>
    </p:spTree>
    <p:extLst>
      <p:ext uri="{BB962C8B-B14F-4D97-AF65-F5344CB8AC3E}">
        <p14:creationId xmlns:p14="http://schemas.microsoft.com/office/powerpoint/2010/main" val="3843942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6772C-B489-41CB-B904-F14FA26BDB7E}"/>
              </a:ext>
            </a:extLst>
          </p:cNvPr>
          <p:cNvSpPr>
            <a:spLocks noGrp="1"/>
          </p:cNvSpPr>
          <p:nvPr>
            <p:ph type="title"/>
          </p:nvPr>
        </p:nvSpPr>
        <p:spPr/>
        <p:txBody>
          <a:bodyPr/>
          <a:lstStyle/>
          <a:p>
            <a:r>
              <a:rPr lang="en-GB" dirty="0" err="1"/>
              <a:t>Tên</a:t>
            </a:r>
            <a:r>
              <a:rPr lang="en-GB" dirty="0"/>
              <a:t> </a:t>
            </a:r>
            <a:r>
              <a:rPr lang="en-GB" dirty="0" err="1"/>
              <a:t>miền</a:t>
            </a:r>
            <a:r>
              <a:rPr lang="en-GB" dirty="0"/>
              <a:t> (Domain name – DN)</a:t>
            </a:r>
            <a:endParaRPr lang="en-US" dirty="0"/>
          </a:p>
        </p:txBody>
      </p:sp>
      <p:sp>
        <p:nvSpPr>
          <p:cNvPr id="3" name="Content Placeholder 2">
            <a:extLst>
              <a:ext uri="{FF2B5EF4-FFF2-40B4-BE49-F238E27FC236}">
                <a16:creationId xmlns:a16="http://schemas.microsoft.com/office/drawing/2014/main" id="{727CB794-F418-475B-86E5-A30A7C8B56AA}"/>
              </a:ext>
            </a:extLst>
          </p:cNvPr>
          <p:cNvSpPr>
            <a:spLocks noGrp="1"/>
          </p:cNvSpPr>
          <p:nvPr>
            <p:ph idx="1"/>
          </p:nvPr>
        </p:nvSpPr>
        <p:spPr/>
        <p:txBody>
          <a:bodyPr>
            <a:normAutofit/>
          </a:bodyPr>
          <a:lstStyle/>
          <a:p>
            <a:pPr>
              <a:lnSpc>
                <a:spcPct val="100000"/>
              </a:lnSpc>
            </a:pPr>
            <a:r>
              <a:rPr lang="en-US" b="1" dirty="0">
                <a:solidFill>
                  <a:srgbClr val="7030A0"/>
                </a:solidFill>
              </a:rPr>
              <a:t>Generic Top-Level Domains</a:t>
            </a:r>
            <a:r>
              <a:rPr lang="en-US" sz="2400" b="1" dirty="0"/>
              <a:t>:</a:t>
            </a:r>
            <a:endParaRPr lang="en-US" sz="2400" dirty="0"/>
          </a:p>
          <a:p>
            <a:pPr>
              <a:lnSpc>
                <a:spcPct val="100000"/>
              </a:lnSpc>
            </a:pPr>
            <a:endParaRPr lang="en-US" dirty="0"/>
          </a:p>
        </p:txBody>
      </p:sp>
      <p:graphicFrame>
        <p:nvGraphicFramePr>
          <p:cNvPr id="4" name="Table 3">
            <a:extLst>
              <a:ext uri="{FF2B5EF4-FFF2-40B4-BE49-F238E27FC236}">
                <a16:creationId xmlns:a16="http://schemas.microsoft.com/office/drawing/2014/main" id="{1F6A16F8-E690-4213-9C3B-44CC877CE68B}"/>
              </a:ext>
            </a:extLst>
          </p:cNvPr>
          <p:cNvGraphicFramePr>
            <a:graphicFrameLocks noGrp="1"/>
          </p:cNvGraphicFramePr>
          <p:nvPr>
            <p:extLst>
              <p:ext uri="{D42A27DB-BD31-4B8C-83A1-F6EECF244321}">
                <p14:modId xmlns:p14="http://schemas.microsoft.com/office/powerpoint/2010/main" val="1149789701"/>
              </p:ext>
            </p:extLst>
          </p:nvPr>
        </p:nvGraphicFramePr>
        <p:xfrm>
          <a:off x="1699491" y="2687783"/>
          <a:ext cx="8691418" cy="3499658"/>
        </p:xfrm>
        <a:graphic>
          <a:graphicData uri="http://schemas.openxmlformats.org/drawingml/2006/table">
            <a:tbl>
              <a:tblPr firstRow="1" firstCol="1" bandRow="1">
                <a:tableStyleId>{5940675A-B579-460E-94D1-54222C63F5DA}</a:tableStyleId>
              </a:tblPr>
              <a:tblGrid>
                <a:gridCol w="1225595">
                  <a:extLst>
                    <a:ext uri="{9D8B030D-6E8A-4147-A177-3AD203B41FA5}">
                      <a16:colId xmlns:a16="http://schemas.microsoft.com/office/drawing/2014/main" val="1343643467"/>
                    </a:ext>
                  </a:extLst>
                </a:gridCol>
                <a:gridCol w="7465823">
                  <a:extLst>
                    <a:ext uri="{9D8B030D-6E8A-4147-A177-3AD203B41FA5}">
                      <a16:colId xmlns:a16="http://schemas.microsoft.com/office/drawing/2014/main" val="693738415"/>
                    </a:ext>
                  </a:extLst>
                </a:gridCol>
              </a:tblGrid>
              <a:tr h="478914">
                <a:tc>
                  <a:txBody>
                    <a:bodyPr/>
                    <a:lstStyle/>
                    <a:p>
                      <a:pPr marL="0" marR="0" algn="ctr">
                        <a:lnSpc>
                          <a:spcPct val="100000"/>
                        </a:lnSpc>
                        <a:spcBef>
                          <a:spcPts val="0"/>
                        </a:spcBef>
                        <a:spcAft>
                          <a:spcPts val="0"/>
                        </a:spcAft>
                      </a:pPr>
                      <a:r>
                        <a:rPr lang="en-US" sz="2400" b="1" dirty="0">
                          <a:effectLst/>
                        </a:rPr>
                        <a:t>.com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0"/>
                        </a:spcBef>
                        <a:spcAft>
                          <a:spcPts val="0"/>
                        </a:spcAft>
                      </a:pPr>
                      <a:r>
                        <a:rPr lang="en-US" sz="2400" dirty="0" err="1">
                          <a:effectLst/>
                        </a:rPr>
                        <a:t>Đại</a:t>
                      </a:r>
                      <a:r>
                        <a:rPr lang="en-US" sz="2400" dirty="0">
                          <a:effectLst/>
                        </a:rPr>
                        <a:t> </a:t>
                      </a:r>
                      <a:r>
                        <a:rPr lang="en-US" sz="2400" dirty="0" err="1">
                          <a:effectLst/>
                        </a:rPr>
                        <a:t>diện</a:t>
                      </a:r>
                      <a:r>
                        <a:rPr lang="en-US" sz="2400" dirty="0">
                          <a:effectLst/>
                        </a:rPr>
                        <a:t> </a:t>
                      </a:r>
                      <a:r>
                        <a:rPr lang="en-US" sz="2400" dirty="0" err="1">
                          <a:effectLst/>
                        </a:rPr>
                        <a:t>cho</a:t>
                      </a:r>
                      <a:r>
                        <a:rPr lang="en-US" sz="2400" dirty="0">
                          <a:effectLst/>
                        </a:rPr>
                        <a:t> </a:t>
                      </a:r>
                      <a:r>
                        <a:rPr lang="en-US" sz="2400" dirty="0" err="1">
                          <a:effectLst/>
                        </a:rPr>
                        <a:t>các</a:t>
                      </a:r>
                      <a:r>
                        <a:rPr lang="en-US" sz="2400" dirty="0">
                          <a:effectLst/>
                        </a:rPr>
                        <a:t> </a:t>
                      </a:r>
                      <a:r>
                        <a:rPr lang="en-US" sz="2400" dirty="0" err="1">
                          <a:effectLst/>
                        </a:rPr>
                        <a:t>trang</a:t>
                      </a:r>
                      <a:r>
                        <a:rPr lang="en-US" sz="2400" dirty="0">
                          <a:effectLst/>
                        </a:rPr>
                        <a:t> web </a:t>
                      </a:r>
                      <a:r>
                        <a:rPr lang="en-US" sz="2400" dirty="0" err="1">
                          <a:effectLst/>
                        </a:rPr>
                        <a:t>thương</a:t>
                      </a:r>
                      <a:r>
                        <a:rPr lang="en-US" sz="2400" dirty="0">
                          <a:effectLst/>
                        </a:rPr>
                        <a:t> </a:t>
                      </a:r>
                      <a:r>
                        <a:rPr lang="en-US" sz="2400" dirty="0" err="1">
                          <a:effectLst/>
                        </a:rPr>
                        <a:t>mại</a:t>
                      </a:r>
                      <a:r>
                        <a:rPr lang="en-US" sz="2400" dirty="0">
                          <a:effectLst/>
                        </a:rPr>
                        <a:t> </a:t>
                      </a:r>
                      <a:r>
                        <a:rPr lang="en-US" sz="2400" dirty="0" err="1">
                          <a:effectLst/>
                        </a:rPr>
                        <a:t>hoặc</a:t>
                      </a:r>
                      <a:r>
                        <a:rPr lang="en-US" sz="2400" dirty="0">
                          <a:effectLst/>
                        </a:rPr>
                        <a:t> </a:t>
                      </a:r>
                      <a:r>
                        <a:rPr lang="en-US" sz="2400" dirty="0" err="1">
                          <a:effectLst/>
                        </a:rPr>
                        <a:t>công</a:t>
                      </a:r>
                      <a:r>
                        <a:rPr lang="en-US" sz="2400" dirty="0">
                          <a:effectLst/>
                        </a:rPr>
                        <a:t> ty.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2272696"/>
                  </a:ext>
                </a:extLst>
              </a:tr>
              <a:tr h="675952">
                <a:tc>
                  <a:txBody>
                    <a:bodyPr/>
                    <a:lstStyle/>
                    <a:p>
                      <a:pPr marL="0" marR="0" algn="ctr">
                        <a:lnSpc>
                          <a:spcPct val="100000"/>
                        </a:lnSpc>
                        <a:spcBef>
                          <a:spcPts val="0"/>
                        </a:spcBef>
                        <a:spcAft>
                          <a:spcPts val="0"/>
                        </a:spcAft>
                      </a:pPr>
                      <a:r>
                        <a:rPr lang="en-US" sz="2400" b="1" dirty="0" err="1">
                          <a:effectLst/>
                        </a:rPr>
                        <a:t>.net</a:t>
                      </a:r>
                      <a:r>
                        <a:rPr lang="en-US" sz="2400" b="1" dirty="0">
                          <a:effectLst/>
                        </a:rPr>
                        <a:t>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0"/>
                        </a:spcBef>
                        <a:spcAft>
                          <a:spcPts val="0"/>
                        </a:spcAft>
                      </a:pPr>
                      <a:r>
                        <a:rPr lang="en-US" sz="2400" dirty="0" err="1">
                          <a:effectLst/>
                        </a:rPr>
                        <a:t>Một</a:t>
                      </a:r>
                      <a:r>
                        <a:rPr lang="en-US" sz="2400" dirty="0">
                          <a:effectLst/>
                        </a:rPr>
                        <a:t> </a:t>
                      </a:r>
                      <a:r>
                        <a:rPr lang="en-US" sz="2400" dirty="0" err="1">
                          <a:effectLst/>
                        </a:rPr>
                        <a:t>loại</a:t>
                      </a:r>
                      <a:r>
                        <a:rPr lang="en-US" sz="2400" dirty="0">
                          <a:effectLst/>
                        </a:rPr>
                        <a:t> </a:t>
                      </a:r>
                      <a:r>
                        <a:rPr lang="en-US" sz="2400" dirty="0" err="1">
                          <a:effectLst/>
                        </a:rPr>
                        <a:t>trang</a:t>
                      </a:r>
                      <a:r>
                        <a:rPr lang="en-US" sz="2400" dirty="0">
                          <a:effectLst/>
                        </a:rPr>
                        <a:t> web </a:t>
                      </a:r>
                      <a:r>
                        <a:rPr lang="en-US" sz="2400" dirty="0" err="1">
                          <a:effectLst/>
                        </a:rPr>
                        <a:t>thương</a:t>
                      </a:r>
                      <a:r>
                        <a:rPr lang="en-US" sz="2400" dirty="0">
                          <a:effectLst/>
                        </a:rPr>
                        <a:t> </a:t>
                      </a:r>
                      <a:r>
                        <a:rPr lang="en-US" sz="2400" dirty="0" err="1">
                          <a:effectLst/>
                        </a:rPr>
                        <a:t>mại</a:t>
                      </a:r>
                      <a:r>
                        <a:rPr lang="en-US" sz="2400" dirty="0">
                          <a:effectLst/>
                        </a:rPr>
                        <a:t>, </a:t>
                      </a:r>
                      <a:r>
                        <a:rPr lang="en-US" sz="2400" dirty="0" err="1">
                          <a:effectLst/>
                        </a:rPr>
                        <a:t>được</a:t>
                      </a:r>
                      <a:r>
                        <a:rPr lang="en-US" sz="2400" dirty="0">
                          <a:effectLst/>
                        </a:rPr>
                        <a:t> </a:t>
                      </a:r>
                      <a:r>
                        <a:rPr lang="en-US" sz="2400" dirty="0" err="1">
                          <a:effectLst/>
                        </a:rPr>
                        <a:t>quản</a:t>
                      </a:r>
                      <a:r>
                        <a:rPr lang="en-US" sz="2400" dirty="0">
                          <a:effectLst/>
                        </a:rPr>
                        <a:t> </a:t>
                      </a:r>
                      <a:r>
                        <a:rPr lang="en-US" sz="2400" dirty="0" err="1">
                          <a:effectLst/>
                        </a:rPr>
                        <a:t>lý</a:t>
                      </a:r>
                      <a:r>
                        <a:rPr lang="en-US" sz="2400" dirty="0">
                          <a:effectLst/>
                        </a:rPr>
                        <a:t> </a:t>
                      </a:r>
                      <a:r>
                        <a:rPr lang="en-US" sz="2400" dirty="0" err="1">
                          <a:effectLst/>
                        </a:rPr>
                        <a:t>bởi</a:t>
                      </a:r>
                      <a:r>
                        <a:rPr lang="en-US" sz="2400" dirty="0">
                          <a:effectLst/>
                        </a:rPr>
                        <a:t> ISP.</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93202209"/>
                  </a:ext>
                </a:extLst>
              </a:tr>
              <a:tr h="496427">
                <a:tc>
                  <a:txBody>
                    <a:bodyPr/>
                    <a:lstStyle/>
                    <a:p>
                      <a:pPr marL="0" marR="0" algn="ctr">
                        <a:lnSpc>
                          <a:spcPct val="100000"/>
                        </a:lnSpc>
                        <a:spcBef>
                          <a:spcPts val="0"/>
                        </a:spcBef>
                        <a:spcAft>
                          <a:spcPts val="0"/>
                        </a:spcAft>
                      </a:pPr>
                      <a:r>
                        <a:rPr lang="en-US" sz="2400" b="1" dirty="0">
                          <a:effectLst/>
                        </a:rPr>
                        <a:t>.</a:t>
                      </a:r>
                      <a:r>
                        <a:rPr lang="en-US" sz="2400" b="1" dirty="0" err="1">
                          <a:effectLst/>
                        </a:rPr>
                        <a:t>edu</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0"/>
                        </a:spcBef>
                        <a:spcAft>
                          <a:spcPts val="0"/>
                        </a:spcAft>
                      </a:pPr>
                      <a:r>
                        <a:rPr lang="en-US" sz="2400" dirty="0">
                          <a:effectLst/>
                        </a:rPr>
                        <a:t>web </a:t>
                      </a:r>
                      <a:r>
                        <a:rPr lang="en-US" sz="2400" dirty="0" err="1">
                          <a:effectLst/>
                        </a:rPr>
                        <a:t>thuộc</a:t>
                      </a:r>
                      <a:r>
                        <a:rPr lang="en-US" sz="2400" dirty="0">
                          <a:effectLst/>
                        </a:rPr>
                        <a:t> </a:t>
                      </a:r>
                      <a:r>
                        <a:rPr lang="en-US" sz="2400" dirty="0" err="1">
                          <a:effectLst/>
                        </a:rPr>
                        <a:t>tổ</a:t>
                      </a:r>
                      <a:r>
                        <a:rPr lang="en-US" sz="2400" dirty="0">
                          <a:effectLst/>
                        </a:rPr>
                        <a:t> </a:t>
                      </a:r>
                      <a:r>
                        <a:rPr lang="en-US" sz="2400" dirty="0" err="1">
                          <a:effectLst/>
                        </a:rPr>
                        <a:t>chức</a:t>
                      </a:r>
                      <a:r>
                        <a:rPr lang="en-US" sz="2400" dirty="0">
                          <a:effectLst/>
                        </a:rPr>
                        <a:t> </a:t>
                      </a:r>
                      <a:r>
                        <a:rPr lang="en-US" sz="2400" dirty="0" err="1">
                          <a:effectLst/>
                        </a:rPr>
                        <a:t>giáo</a:t>
                      </a:r>
                      <a:r>
                        <a:rPr lang="en-US" sz="2400" dirty="0">
                          <a:effectLst/>
                        </a:rPr>
                        <a:t> </a:t>
                      </a:r>
                      <a:r>
                        <a:rPr lang="en-US" sz="2400" dirty="0" err="1">
                          <a:effectLst/>
                        </a:rPr>
                        <a:t>dục</a:t>
                      </a:r>
                      <a:r>
                        <a:rPr lang="en-US" sz="2400" dirty="0">
                          <a:effectLst/>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7394887"/>
                  </a:ext>
                </a:extLst>
              </a:tr>
              <a:tr h="449054">
                <a:tc>
                  <a:txBody>
                    <a:bodyPr/>
                    <a:lstStyle/>
                    <a:p>
                      <a:pPr marL="0" marR="0" algn="ctr">
                        <a:lnSpc>
                          <a:spcPct val="100000"/>
                        </a:lnSpc>
                        <a:spcBef>
                          <a:spcPts val="0"/>
                        </a:spcBef>
                        <a:spcAft>
                          <a:spcPts val="0"/>
                        </a:spcAft>
                      </a:pPr>
                      <a:r>
                        <a:rPr lang="en-US" sz="2400" b="1" dirty="0">
                          <a:effectLst/>
                        </a:rPr>
                        <a:t>.gov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0"/>
                        </a:spcBef>
                        <a:spcAft>
                          <a:spcPts val="0"/>
                        </a:spcAft>
                      </a:pPr>
                      <a:r>
                        <a:rPr lang="en-US" sz="2400" dirty="0">
                          <a:effectLst/>
                        </a:rPr>
                        <a:t>Web </a:t>
                      </a:r>
                      <a:r>
                        <a:rPr lang="en-US" sz="2400" dirty="0" err="1">
                          <a:effectLst/>
                        </a:rPr>
                        <a:t>chính</a:t>
                      </a:r>
                      <a:r>
                        <a:rPr lang="en-US" sz="2400" dirty="0">
                          <a:effectLst/>
                        </a:rPr>
                        <a:t> </a:t>
                      </a:r>
                      <a:r>
                        <a:rPr lang="en-US" sz="2400" dirty="0" err="1">
                          <a:effectLst/>
                        </a:rPr>
                        <a:t>phủ</a:t>
                      </a:r>
                      <a:r>
                        <a:rPr lang="en-US" sz="2400" dirty="0">
                          <a:effectLst/>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60904204"/>
                  </a:ext>
                </a:extLst>
              </a:tr>
              <a:tr h="466437">
                <a:tc>
                  <a:txBody>
                    <a:bodyPr/>
                    <a:lstStyle/>
                    <a:p>
                      <a:pPr marL="0" marR="0" algn="ctr">
                        <a:lnSpc>
                          <a:spcPct val="100000"/>
                        </a:lnSpc>
                        <a:spcBef>
                          <a:spcPts val="0"/>
                        </a:spcBef>
                        <a:spcAft>
                          <a:spcPts val="0"/>
                        </a:spcAft>
                      </a:pPr>
                      <a:r>
                        <a:rPr lang="en-US" sz="2400" b="1" dirty="0">
                          <a:effectLst/>
                        </a:rPr>
                        <a:t>.int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0"/>
                        </a:spcBef>
                        <a:spcAft>
                          <a:spcPts val="0"/>
                        </a:spcAft>
                      </a:pPr>
                      <a:r>
                        <a:rPr lang="en-US" sz="2400" dirty="0">
                          <a:effectLst/>
                        </a:rPr>
                        <a:t>Web </a:t>
                      </a:r>
                      <a:r>
                        <a:rPr lang="en-US" sz="2400" dirty="0" err="1">
                          <a:effectLst/>
                        </a:rPr>
                        <a:t>thuộc</a:t>
                      </a:r>
                      <a:r>
                        <a:rPr lang="en-US" sz="2400" dirty="0">
                          <a:effectLst/>
                        </a:rPr>
                        <a:t> </a:t>
                      </a:r>
                      <a:r>
                        <a:rPr lang="en-US" sz="2400" dirty="0" err="1">
                          <a:effectLst/>
                        </a:rPr>
                        <a:t>các</a:t>
                      </a:r>
                      <a:r>
                        <a:rPr lang="en-US" sz="2400" dirty="0">
                          <a:effectLst/>
                        </a:rPr>
                        <a:t> </a:t>
                      </a:r>
                      <a:r>
                        <a:rPr lang="en-US" sz="2400" dirty="0" err="1">
                          <a:effectLst/>
                        </a:rPr>
                        <a:t>tổ</a:t>
                      </a:r>
                      <a:r>
                        <a:rPr lang="en-US" sz="2400" dirty="0">
                          <a:effectLst/>
                        </a:rPr>
                        <a:t> </a:t>
                      </a:r>
                      <a:r>
                        <a:rPr lang="en-US" sz="2400" dirty="0" err="1">
                          <a:effectLst/>
                        </a:rPr>
                        <a:t>chức</a:t>
                      </a:r>
                      <a:r>
                        <a:rPr lang="en-US" sz="2400" dirty="0">
                          <a:effectLst/>
                        </a:rPr>
                        <a:t> </a:t>
                      </a:r>
                      <a:r>
                        <a:rPr lang="en-US" sz="2400" dirty="0" err="1">
                          <a:effectLst/>
                        </a:rPr>
                        <a:t>quốc</a:t>
                      </a:r>
                      <a:r>
                        <a:rPr lang="en-US" sz="2400" dirty="0">
                          <a:effectLst/>
                        </a:rPr>
                        <a:t> </a:t>
                      </a:r>
                      <a:r>
                        <a:rPr lang="en-US" sz="2400" dirty="0" err="1">
                          <a:effectLst/>
                        </a:rPr>
                        <a:t>tế</a:t>
                      </a:r>
                      <a:r>
                        <a:rPr lang="en-US" sz="2400" dirty="0">
                          <a:effectLst/>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26759456"/>
                  </a:ext>
                </a:extLst>
              </a:tr>
              <a:tr h="466437">
                <a:tc>
                  <a:txBody>
                    <a:bodyPr/>
                    <a:lstStyle/>
                    <a:p>
                      <a:pPr marL="0" marR="0" algn="ctr">
                        <a:lnSpc>
                          <a:spcPct val="100000"/>
                        </a:lnSpc>
                        <a:spcBef>
                          <a:spcPts val="0"/>
                        </a:spcBef>
                        <a:spcAft>
                          <a:spcPts val="0"/>
                        </a:spcAft>
                      </a:pPr>
                      <a:r>
                        <a:rPr lang="en-US" sz="2400" b="1" dirty="0">
                          <a:effectLst/>
                        </a:rPr>
                        <a:t>.mil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0"/>
                        </a:spcBef>
                        <a:spcAft>
                          <a:spcPts val="0"/>
                        </a:spcAft>
                      </a:pPr>
                      <a:r>
                        <a:rPr lang="en-US" sz="2400" dirty="0">
                          <a:effectLst/>
                        </a:rPr>
                        <a:t>Web </a:t>
                      </a:r>
                      <a:r>
                        <a:rPr lang="en-US" sz="2400" dirty="0" err="1">
                          <a:effectLst/>
                        </a:rPr>
                        <a:t>thuộc</a:t>
                      </a:r>
                      <a:r>
                        <a:rPr lang="en-US" sz="2400" dirty="0">
                          <a:effectLst/>
                        </a:rPr>
                        <a:t> </a:t>
                      </a:r>
                      <a:r>
                        <a:rPr lang="en-US" sz="2400" dirty="0" err="1">
                          <a:effectLst/>
                        </a:rPr>
                        <a:t>các</a:t>
                      </a:r>
                      <a:r>
                        <a:rPr lang="en-US" sz="2400" dirty="0">
                          <a:effectLst/>
                        </a:rPr>
                        <a:t> </a:t>
                      </a:r>
                      <a:r>
                        <a:rPr lang="en-US" sz="2400" dirty="0" err="1">
                          <a:effectLst/>
                        </a:rPr>
                        <a:t>tổ</a:t>
                      </a:r>
                      <a:r>
                        <a:rPr lang="en-US" sz="2400" dirty="0">
                          <a:effectLst/>
                        </a:rPr>
                        <a:t> </a:t>
                      </a:r>
                      <a:r>
                        <a:rPr lang="en-US" sz="2400" dirty="0" err="1">
                          <a:effectLst/>
                        </a:rPr>
                        <a:t>chức</a:t>
                      </a:r>
                      <a:r>
                        <a:rPr lang="en-US" sz="2400" dirty="0">
                          <a:effectLst/>
                        </a:rPr>
                        <a:t> </a:t>
                      </a:r>
                      <a:r>
                        <a:rPr lang="en-US" sz="2400" dirty="0" err="1">
                          <a:effectLst/>
                        </a:rPr>
                        <a:t>quân</a:t>
                      </a:r>
                      <a:r>
                        <a:rPr lang="en-US" sz="2400" dirty="0">
                          <a:effectLst/>
                        </a:rPr>
                        <a:t> </a:t>
                      </a:r>
                      <a:r>
                        <a:rPr lang="en-US" sz="2400" dirty="0" err="1">
                          <a:effectLst/>
                        </a:rPr>
                        <a:t>sự</a:t>
                      </a:r>
                      <a:r>
                        <a:rPr lang="en-US" sz="2400" dirty="0">
                          <a:effectLst/>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1766233"/>
                  </a:ext>
                </a:extLst>
              </a:tr>
              <a:tr h="466437">
                <a:tc>
                  <a:txBody>
                    <a:bodyPr/>
                    <a:lstStyle/>
                    <a:p>
                      <a:pPr marL="0" marR="0" algn="ctr">
                        <a:lnSpc>
                          <a:spcPct val="100000"/>
                        </a:lnSpc>
                        <a:spcBef>
                          <a:spcPts val="0"/>
                        </a:spcBef>
                        <a:spcAft>
                          <a:spcPts val="0"/>
                        </a:spcAft>
                      </a:pPr>
                      <a:r>
                        <a:rPr lang="en-US" sz="2400" b="1" dirty="0">
                          <a:effectLst/>
                        </a:rPr>
                        <a:t>.org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0000"/>
                        </a:lnSpc>
                        <a:spcBef>
                          <a:spcPts val="0"/>
                        </a:spcBef>
                        <a:spcAft>
                          <a:spcPts val="0"/>
                        </a:spcAft>
                      </a:pPr>
                      <a:r>
                        <a:rPr lang="en-US" sz="2400" dirty="0">
                          <a:effectLst/>
                        </a:rPr>
                        <a:t>Web </a:t>
                      </a:r>
                      <a:r>
                        <a:rPr lang="en-US" sz="2400" dirty="0" err="1">
                          <a:effectLst/>
                        </a:rPr>
                        <a:t>dành</a:t>
                      </a:r>
                      <a:r>
                        <a:rPr lang="en-US" sz="2400" dirty="0">
                          <a:effectLst/>
                        </a:rPr>
                        <a:t> </a:t>
                      </a:r>
                      <a:r>
                        <a:rPr lang="en-US" sz="2400" dirty="0" err="1">
                          <a:effectLst/>
                        </a:rPr>
                        <a:t>riêng</a:t>
                      </a:r>
                      <a:r>
                        <a:rPr lang="en-US" sz="2400" dirty="0">
                          <a:effectLst/>
                        </a:rPr>
                        <a:t> </a:t>
                      </a:r>
                      <a:r>
                        <a:rPr lang="en-US" sz="2400" dirty="0" err="1">
                          <a:effectLst/>
                        </a:rPr>
                        <a:t>cho</a:t>
                      </a:r>
                      <a:r>
                        <a:rPr lang="en-US" sz="2400" dirty="0">
                          <a:effectLst/>
                        </a:rPr>
                        <a:t> </a:t>
                      </a:r>
                      <a:r>
                        <a:rPr lang="en-US" sz="2400" dirty="0" err="1">
                          <a:effectLst/>
                        </a:rPr>
                        <a:t>một</a:t>
                      </a:r>
                      <a:r>
                        <a:rPr lang="en-US" sz="2400" dirty="0">
                          <a:effectLst/>
                        </a:rPr>
                        <a:t> </a:t>
                      </a:r>
                      <a:r>
                        <a:rPr lang="en-US" sz="2400" dirty="0" err="1">
                          <a:effectLst/>
                        </a:rPr>
                        <a:t>tổ</a:t>
                      </a:r>
                      <a:r>
                        <a:rPr lang="en-US" sz="2400" dirty="0">
                          <a:effectLst/>
                        </a:rPr>
                        <a:t> </a:t>
                      </a:r>
                      <a:r>
                        <a:rPr lang="en-US" sz="2400" dirty="0" err="1">
                          <a:effectLst/>
                        </a:rPr>
                        <a:t>chức</a:t>
                      </a:r>
                      <a:r>
                        <a:rPr lang="en-US" sz="2400" dirty="0">
                          <a:effectLst/>
                        </a:rPr>
                        <a:t> phi </a:t>
                      </a:r>
                      <a:r>
                        <a:rPr lang="en-US" sz="2400" dirty="0" err="1">
                          <a:effectLst/>
                        </a:rPr>
                        <a:t>lợi</a:t>
                      </a:r>
                      <a:r>
                        <a:rPr lang="en-US" sz="2400" dirty="0">
                          <a:effectLst/>
                        </a:rPr>
                        <a:t> </a:t>
                      </a:r>
                      <a:r>
                        <a:rPr lang="en-US" sz="2400" dirty="0" err="1">
                          <a:effectLst/>
                        </a:rPr>
                        <a:t>nhuận</a:t>
                      </a:r>
                      <a:r>
                        <a:rPr lang="en-US" sz="2400" dirty="0">
                          <a:effectLst/>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12037663"/>
                  </a:ext>
                </a:extLst>
              </a:tr>
            </a:tbl>
          </a:graphicData>
        </a:graphic>
      </p:graphicFrame>
    </p:spTree>
    <p:extLst>
      <p:ext uri="{BB962C8B-B14F-4D97-AF65-F5344CB8AC3E}">
        <p14:creationId xmlns:p14="http://schemas.microsoft.com/office/powerpoint/2010/main" val="2807867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6772C-B489-41CB-B904-F14FA26BDB7E}"/>
              </a:ext>
            </a:extLst>
          </p:cNvPr>
          <p:cNvSpPr>
            <a:spLocks noGrp="1"/>
          </p:cNvSpPr>
          <p:nvPr>
            <p:ph type="title"/>
          </p:nvPr>
        </p:nvSpPr>
        <p:spPr/>
        <p:txBody>
          <a:bodyPr/>
          <a:lstStyle/>
          <a:p>
            <a:r>
              <a:rPr lang="en-GB" dirty="0" err="1"/>
              <a:t>Tên</a:t>
            </a:r>
            <a:r>
              <a:rPr lang="en-GB" dirty="0"/>
              <a:t> </a:t>
            </a:r>
            <a:r>
              <a:rPr lang="en-GB" dirty="0" err="1"/>
              <a:t>miền</a:t>
            </a:r>
            <a:r>
              <a:rPr lang="en-GB" dirty="0"/>
              <a:t> (Domain name – DN)</a:t>
            </a:r>
            <a:endParaRPr lang="en-US" dirty="0"/>
          </a:p>
        </p:txBody>
      </p:sp>
      <p:sp>
        <p:nvSpPr>
          <p:cNvPr id="3" name="Content Placeholder 2">
            <a:extLst>
              <a:ext uri="{FF2B5EF4-FFF2-40B4-BE49-F238E27FC236}">
                <a16:creationId xmlns:a16="http://schemas.microsoft.com/office/drawing/2014/main" id="{727CB794-F418-475B-86E5-A30A7C8B56AA}"/>
              </a:ext>
            </a:extLst>
          </p:cNvPr>
          <p:cNvSpPr>
            <a:spLocks noGrp="1"/>
          </p:cNvSpPr>
          <p:nvPr>
            <p:ph idx="1"/>
          </p:nvPr>
        </p:nvSpPr>
        <p:spPr/>
        <p:txBody>
          <a:bodyPr>
            <a:normAutofit/>
          </a:bodyPr>
          <a:lstStyle/>
          <a:p>
            <a:pPr algn="just">
              <a:lnSpc>
                <a:spcPct val="100000"/>
              </a:lnSpc>
            </a:pPr>
            <a:r>
              <a:rPr lang="en-US" b="1" dirty="0">
                <a:solidFill>
                  <a:srgbClr val="7030A0"/>
                </a:solidFill>
              </a:rPr>
              <a:t>Country Code Top-Level Domains</a:t>
            </a:r>
            <a:endParaRPr lang="en-US" sz="2400" b="1" i="1" dirty="0">
              <a:solidFill>
                <a:srgbClr val="7030A0"/>
              </a:solidFill>
            </a:endParaRPr>
          </a:p>
          <a:p>
            <a:pPr>
              <a:lnSpc>
                <a:spcPct val="100000"/>
              </a:lnSpc>
            </a:pPr>
            <a:endParaRPr lang="en-US" dirty="0"/>
          </a:p>
        </p:txBody>
      </p:sp>
      <p:graphicFrame>
        <p:nvGraphicFramePr>
          <p:cNvPr id="4" name="Table 3">
            <a:extLst>
              <a:ext uri="{FF2B5EF4-FFF2-40B4-BE49-F238E27FC236}">
                <a16:creationId xmlns:a16="http://schemas.microsoft.com/office/drawing/2014/main" id="{2944EA59-89B9-4639-BDF1-8B470B161FB5}"/>
              </a:ext>
            </a:extLst>
          </p:cNvPr>
          <p:cNvGraphicFramePr>
            <a:graphicFrameLocks noGrp="1"/>
          </p:cNvGraphicFramePr>
          <p:nvPr>
            <p:extLst>
              <p:ext uri="{D42A27DB-BD31-4B8C-83A1-F6EECF244321}">
                <p14:modId xmlns:p14="http://schemas.microsoft.com/office/powerpoint/2010/main" val="1702688659"/>
              </p:ext>
            </p:extLst>
          </p:nvPr>
        </p:nvGraphicFramePr>
        <p:xfrm>
          <a:off x="1459346" y="2963671"/>
          <a:ext cx="9411854" cy="2513493"/>
        </p:xfrm>
        <a:graphic>
          <a:graphicData uri="http://schemas.openxmlformats.org/drawingml/2006/table">
            <a:tbl>
              <a:tblPr firstRow="1" firstCol="1" bandRow="1" bandCol="1">
                <a:tableStyleId>{5940675A-B579-460E-94D1-54222C63F5DA}</a:tableStyleId>
              </a:tblPr>
              <a:tblGrid>
                <a:gridCol w="1052294">
                  <a:extLst>
                    <a:ext uri="{9D8B030D-6E8A-4147-A177-3AD203B41FA5}">
                      <a16:colId xmlns:a16="http://schemas.microsoft.com/office/drawing/2014/main" val="3234849625"/>
                    </a:ext>
                  </a:extLst>
                </a:gridCol>
                <a:gridCol w="2235851">
                  <a:extLst>
                    <a:ext uri="{9D8B030D-6E8A-4147-A177-3AD203B41FA5}">
                      <a16:colId xmlns:a16="http://schemas.microsoft.com/office/drawing/2014/main" val="2069635198"/>
                    </a:ext>
                  </a:extLst>
                </a:gridCol>
                <a:gridCol w="1044483">
                  <a:extLst>
                    <a:ext uri="{9D8B030D-6E8A-4147-A177-3AD203B41FA5}">
                      <a16:colId xmlns:a16="http://schemas.microsoft.com/office/drawing/2014/main" val="954010562"/>
                    </a:ext>
                  </a:extLst>
                </a:gridCol>
                <a:gridCol w="1781845">
                  <a:extLst>
                    <a:ext uri="{9D8B030D-6E8A-4147-A177-3AD203B41FA5}">
                      <a16:colId xmlns:a16="http://schemas.microsoft.com/office/drawing/2014/main" val="573398331"/>
                    </a:ext>
                  </a:extLst>
                </a:gridCol>
                <a:gridCol w="969402">
                  <a:extLst>
                    <a:ext uri="{9D8B030D-6E8A-4147-A177-3AD203B41FA5}">
                      <a16:colId xmlns:a16="http://schemas.microsoft.com/office/drawing/2014/main" val="3597355192"/>
                    </a:ext>
                  </a:extLst>
                </a:gridCol>
                <a:gridCol w="2327979">
                  <a:extLst>
                    <a:ext uri="{9D8B030D-6E8A-4147-A177-3AD203B41FA5}">
                      <a16:colId xmlns:a16="http://schemas.microsoft.com/office/drawing/2014/main" val="888822936"/>
                    </a:ext>
                  </a:extLst>
                </a:gridCol>
              </a:tblGrid>
              <a:tr h="493026">
                <a:tc>
                  <a:txBody>
                    <a:bodyPr/>
                    <a:lstStyle/>
                    <a:p>
                      <a:pPr marL="0" marR="0" algn="ctr">
                        <a:lnSpc>
                          <a:spcPct val="107000"/>
                        </a:lnSpc>
                        <a:spcBef>
                          <a:spcPts val="0"/>
                        </a:spcBef>
                        <a:spcAft>
                          <a:spcPts val="0"/>
                        </a:spcAft>
                      </a:pPr>
                      <a:r>
                        <a:rPr lang="en-US" sz="2400" b="1" dirty="0">
                          <a:effectLst/>
                        </a:rPr>
                        <a:t>au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i="1" dirty="0">
                          <a:effectLst/>
                        </a:rPr>
                        <a:t>Australia </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1" dirty="0" err="1">
                          <a:effectLst/>
                        </a:rPr>
                        <a:t>fr</a:t>
                      </a:r>
                      <a:r>
                        <a:rPr lang="en-US" sz="2400" b="1" dirty="0">
                          <a:effectLst/>
                        </a:rPr>
                        <a:t>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a:effectLst/>
                        </a:rPr>
                        <a:t>France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1" dirty="0" err="1">
                          <a:effectLst/>
                        </a:rPr>
                        <a:t>jp</a:t>
                      </a:r>
                      <a:r>
                        <a:rPr lang="en-US" sz="2400" b="1" dirty="0">
                          <a:effectLst/>
                        </a:rPr>
                        <a:t>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a:effectLst/>
                        </a:rPr>
                        <a:t>Japan</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8160826"/>
                  </a:ext>
                </a:extLst>
              </a:tr>
              <a:tr h="493026">
                <a:tc>
                  <a:txBody>
                    <a:bodyPr/>
                    <a:lstStyle/>
                    <a:p>
                      <a:pPr marL="0" marR="0" algn="ctr">
                        <a:lnSpc>
                          <a:spcPct val="107000"/>
                        </a:lnSpc>
                        <a:spcBef>
                          <a:spcPts val="0"/>
                        </a:spcBef>
                        <a:spcAft>
                          <a:spcPts val="0"/>
                        </a:spcAft>
                      </a:pPr>
                      <a:r>
                        <a:rPr lang="en-US" sz="2400" b="1" dirty="0" err="1">
                          <a:effectLst/>
                        </a:rPr>
                        <a:t>br</a:t>
                      </a:r>
                      <a:r>
                        <a:rPr lang="en-US" sz="2400" b="1" dirty="0">
                          <a:effectLst/>
                        </a:rPr>
                        <a:t>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i="1" dirty="0">
                          <a:effectLst/>
                        </a:rPr>
                        <a:t>Brazil </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1" dirty="0" err="1">
                          <a:effectLst/>
                        </a:rPr>
                        <a:t>il</a:t>
                      </a:r>
                      <a:r>
                        <a:rPr lang="en-US" sz="2400" b="1" dirty="0">
                          <a:effectLst/>
                        </a:rPr>
                        <a:t>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a:effectLst/>
                        </a:rPr>
                        <a:t>Israel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1" dirty="0">
                          <a:effectLst/>
                        </a:rPr>
                        <a:t>mx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a:effectLst/>
                        </a:rPr>
                        <a:t>Mexico</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3743256"/>
                  </a:ext>
                </a:extLst>
              </a:tr>
              <a:tr h="493026">
                <a:tc>
                  <a:txBody>
                    <a:bodyPr/>
                    <a:lstStyle/>
                    <a:p>
                      <a:pPr marL="0" marR="0" algn="ctr">
                        <a:lnSpc>
                          <a:spcPct val="107000"/>
                        </a:lnSpc>
                        <a:spcBef>
                          <a:spcPts val="0"/>
                        </a:spcBef>
                        <a:spcAft>
                          <a:spcPts val="0"/>
                        </a:spcAft>
                      </a:pPr>
                      <a:r>
                        <a:rPr lang="en-US" sz="2400" b="1" dirty="0">
                          <a:effectLst/>
                        </a:rPr>
                        <a:t>ca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i="1" dirty="0">
                          <a:effectLst/>
                        </a:rPr>
                        <a:t>Canada </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1" dirty="0">
                          <a:effectLst/>
                        </a:rPr>
                        <a:t>in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a:effectLst/>
                        </a:rPr>
                        <a:t>India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1" dirty="0" err="1">
                          <a:effectLst/>
                        </a:rPr>
                        <a:t>tw</a:t>
                      </a:r>
                      <a:r>
                        <a:rPr lang="en-US" sz="2400" b="1" dirty="0">
                          <a:effectLst/>
                        </a:rPr>
                        <a:t>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a:effectLst/>
                        </a:rPr>
                        <a:t>Tawain</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7188688"/>
                  </a:ext>
                </a:extLst>
              </a:tr>
              <a:tr h="541389">
                <a:tc>
                  <a:txBody>
                    <a:bodyPr/>
                    <a:lstStyle/>
                    <a:p>
                      <a:pPr marL="0" marR="0" algn="ctr">
                        <a:lnSpc>
                          <a:spcPct val="107000"/>
                        </a:lnSpc>
                        <a:spcBef>
                          <a:spcPts val="0"/>
                        </a:spcBef>
                        <a:spcAft>
                          <a:spcPts val="0"/>
                        </a:spcAft>
                      </a:pPr>
                      <a:r>
                        <a:rPr lang="en-US" sz="2400" b="1" dirty="0" err="1">
                          <a:effectLst/>
                        </a:rPr>
                        <a:t>cn</a:t>
                      </a:r>
                      <a:r>
                        <a:rPr lang="en-US" sz="2400" b="1" dirty="0">
                          <a:effectLst/>
                        </a:rPr>
                        <a:t>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i="1" dirty="0">
                          <a:effectLst/>
                        </a:rPr>
                        <a:t>China </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1" dirty="0">
                          <a:effectLst/>
                        </a:rPr>
                        <a:t>it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a:effectLst/>
                        </a:rPr>
                        <a:t>Italy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1" dirty="0" err="1">
                          <a:effectLst/>
                        </a:rPr>
                        <a:t>uk</a:t>
                      </a:r>
                      <a:r>
                        <a:rPr lang="en-US" sz="2400" b="1" dirty="0">
                          <a:effectLst/>
                        </a:rPr>
                        <a:t>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a:effectLst/>
                        </a:rPr>
                        <a:t>United Kingdom</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3545131"/>
                  </a:ext>
                </a:extLst>
              </a:tr>
              <a:tr h="493026">
                <a:tc>
                  <a:txBody>
                    <a:bodyPr/>
                    <a:lstStyle/>
                    <a:p>
                      <a:pPr marL="0" marR="0" algn="ctr">
                        <a:lnSpc>
                          <a:spcPct val="107000"/>
                        </a:lnSpc>
                        <a:spcBef>
                          <a:spcPts val="0"/>
                        </a:spcBef>
                        <a:spcAft>
                          <a:spcPts val="0"/>
                        </a:spcAft>
                      </a:pPr>
                      <a:r>
                        <a:rPr lang="en-US" sz="2400" b="1" dirty="0">
                          <a:effectLst/>
                        </a:rPr>
                        <a:t>dk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i="1" dirty="0">
                          <a:effectLst/>
                        </a:rPr>
                        <a:t>Denmark</a:t>
                      </a:r>
                      <a:endParaRPr lang="en-US" sz="24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1" dirty="0">
                          <a:effectLst/>
                        </a:rPr>
                        <a:t> </a:t>
                      </a:r>
                      <a:r>
                        <a:rPr lang="en-US" sz="2400" b="1" dirty="0" err="1">
                          <a:effectLst/>
                        </a:rPr>
                        <a:t>vn</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dirty="0">
                          <a:effectLst/>
                        </a:rPr>
                        <a:t> Viet Nam</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b="1" dirty="0">
                          <a:effectLst/>
                        </a:rPr>
                        <a:t>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nSpc>
                          <a:spcPct val="107000"/>
                        </a:lnSpc>
                        <a:spcBef>
                          <a:spcPts val="0"/>
                        </a:spcBef>
                        <a:spcAft>
                          <a:spcPts val="0"/>
                        </a:spcAft>
                      </a:pPr>
                      <a:r>
                        <a:rPr lang="en-US" sz="2400" dirty="0">
                          <a:effectLst/>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0008625"/>
                  </a:ext>
                </a:extLst>
              </a:tr>
            </a:tbl>
          </a:graphicData>
        </a:graphic>
      </p:graphicFrame>
    </p:spTree>
    <p:extLst>
      <p:ext uri="{BB962C8B-B14F-4D97-AF65-F5344CB8AC3E}">
        <p14:creationId xmlns:p14="http://schemas.microsoft.com/office/powerpoint/2010/main" val="876501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CC682-6199-4498-B005-61740D090C26}"/>
              </a:ext>
            </a:extLst>
          </p:cNvPr>
          <p:cNvSpPr>
            <a:spLocks noGrp="1"/>
          </p:cNvSpPr>
          <p:nvPr>
            <p:ph type="title"/>
          </p:nvPr>
        </p:nvSpPr>
        <p:spPr/>
        <p:txBody>
          <a:bodyPr/>
          <a:lstStyle/>
          <a:p>
            <a:r>
              <a:rPr lang="en-GB" dirty="0" err="1"/>
              <a:t>Tên</a:t>
            </a:r>
            <a:r>
              <a:rPr lang="en-GB" dirty="0"/>
              <a:t> </a:t>
            </a:r>
            <a:r>
              <a:rPr lang="en-GB" dirty="0" err="1"/>
              <a:t>miền</a:t>
            </a:r>
            <a:r>
              <a:rPr lang="en-GB" dirty="0"/>
              <a:t> (Domain name – DN)</a:t>
            </a:r>
            <a:endParaRPr lang="en-US" dirty="0"/>
          </a:p>
        </p:txBody>
      </p:sp>
      <p:sp>
        <p:nvSpPr>
          <p:cNvPr id="3" name="Content Placeholder 2">
            <a:extLst>
              <a:ext uri="{FF2B5EF4-FFF2-40B4-BE49-F238E27FC236}">
                <a16:creationId xmlns:a16="http://schemas.microsoft.com/office/drawing/2014/main" id="{C4B329DF-5DDE-423A-88C1-10C13DCDC8CF}"/>
              </a:ext>
            </a:extLst>
          </p:cNvPr>
          <p:cNvSpPr>
            <a:spLocks noGrp="1"/>
          </p:cNvSpPr>
          <p:nvPr>
            <p:ph idx="1"/>
          </p:nvPr>
        </p:nvSpPr>
        <p:spPr/>
        <p:txBody>
          <a:bodyPr/>
          <a:lstStyle/>
          <a:p>
            <a:pPr>
              <a:lnSpc>
                <a:spcPct val="100000"/>
              </a:lnSpc>
            </a:pPr>
            <a:r>
              <a:rPr lang="en-US" sz="3200" b="1" dirty="0">
                <a:solidFill>
                  <a:srgbClr val="FF0000"/>
                </a:solidFill>
              </a:rPr>
              <a:t>Second-Level Domains</a:t>
            </a:r>
            <a:r>
              <a:rPr lang="en-US" b="1" dirty="0">
                <a:solidFill>
                  <a:srgbClr val="FF0000"/>
                </a:solidFill>
              </a:rPr>
              <a:t>: </a:t>
            </a:r>
            <a:r>
              <a:rPr lang="en-US" dirty="0"/>
              <a:t>M</a:t>
            </a:r>
            <a:r>
              <a:rPr lang="vi-VN" dirty="0"/>
              <a:t>ột tên miền </a:t>
            </a:r>
            <a:r>
              <a:rPr lang="vi-VN" b="1" dirty="0"/>
              <a:t>được đăng ký bởi công ty sở hữu nó.</a:t>
            </a:r>
            <a:endParaRPr lang="en-US" b="1" dirty="0"/>
          </a:p>
          <a:p>
            <a:pPr lvl="1">
              <a:lnSpc>
                <a:spcPct val="100000"/>
              </a:lnSpc>
            </a:pPr>
            <a:r>
              <a:rPr lang="en-US" dirty="0" err="1"/>
              <a:t>Ví</a:t>
            </a:r>
            <a:r>
              <a:rPr lang="en-US" dirty="0"/>
              <a:t> </a:t>
            </a:r>
            <a:r>
              <a:rPr lang="en-US" dirty="0" err="1"/>
              <a:t>dụ</a:t>
            </a:r>
            <a:r>
              <a:rPr lang="en-US" dirty="0"/>
              <a:t> </a:t>
            </a:r>
          </a:p>
          <a:p>
            <a:pPr marL="1311275" lvl="2" indent="0">
              <a:lnSpc>
                <a:spcPct val="100000"/>
              </a:lnSpc>
              <a:buNone/>
            </a:pPr>
            <a:r>
              <a:rPr lang="en-US" sz="2800" b="1" i="1" dirty="0"/>
              <a:t>A</a:t>
            </a:r>
            <a:r>
              <a:rPr lang="vi-VN" sz="2800" b="1" i="1" dirty="0"/>
              <a:t>mazon.com </a:t>
            </a:r>
            <a:r>
              <a:rPr lang="vi-VN" sz="2800" dirty="0"/>
              <a:t>và </a:t>
            </a:r>
            <a:r>
              <a:rPr lang="vi-VN" sz="2800" b="1" i="1" dirty="0"/>
              <a:t>Microsoft.com </a:t>
            </a:r>
            <a:endParaRPr lang="en-US" sz="2800" b="1" i="1" dirty="0"/>
          </a:p>
          <a:p>
            <a:pPr marL="1311275" lvl="2" indent="0">
              <a:lnSpc>
                <a:spcPct val="100000"/>
              </a:lnSpc>
              <a:buNone/>
            </a:pPr>
            <a:r>
              <a:rPr lang="vi-VN" sz="2800" b="1" i="1" dirty="0"/>
              <a:t>.police.uk</a:t>
            </a:r>
            <a:r>
              <a:rPr lang="en-US" sz="2800" b="1" i="1" dirty="0"/>
              <a:t>: </a:t>
            </a:r>
            <a:r>
              <a:rPr lang="vi-VN" sz="2800" dirty="0"/>
              <a:t>cảnh sát Vương quốc Anh</a:t>
            </a:r>
            <a:br>
              <a:rPr lang="en-US" dirty="0"/>
            </a:br>
            <a:endParaRPr lang="en-US" dirty="0"/>
          </a:p>
        </p:txBody>
      </p:sp>
    </p:spTree>
    <p:extLst>
      <p:ext uri="{BB962C8B-B14F-4D97-AF65-F5344CB8AC3E}">
        <p14:creationId xmlns:p14="http://schemas.microsoft.com/office/powerpoint/2010/main" val="2294619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CC682-6199-4498-B005-61740D090C26}"/>
              </a:ext>
            </a:extLst>
          </p:cNvPr>
          <p:cNvSpPr>
            <a:spLocks noGrp="1"/>
          </p:cNvSpPr>
          <p:nvPr>
            <p:ph type="title"/>
          </p:nvPr>
        </p:nvSpPr>
        <p:spPr/>
        <p:txBody>
          <a:bodyPr/>
          <a:lstStyle/>
          <a:p>
            <a:r>
              <a:rPr lang="en-GB" dirty="0" err="1"/>
              <a:t>Tên</a:t>
            </a:r>
            <a:r>
              <a:rPr lang="en-GB" dirty="0"/>
              <a:t> </a:t>
            </a:r>
            <a:r>
              <a:rPr lang="en-GB" dirty="0" err="1"/>
              <a:t>miền</a:t>
            </a:r>
            <a:r>
              <a:rPr lang="en-GB" dirty="0"/>
              <a:t> (Domain name – DN)</a:t>
            </a:r>
            <a:endParaRPr lang="en-US" dirty="0"/>
          </a:p>
        </p:txBody>
      </p:sp>
      <p:sp>
        <p:nvSpPr>
          <p:cNvPr id="3" name="Content Placeholder 2">
            <a:extLst>
              <a:ext uri="{FF2B5EF4-FFF2-40B4-BE49-F238E27FC236}">
                <a16:creationId xmlns:a16="http://schemas.microsoft.com/office/drawing/2014/main" id="{C4B329DF-5DDE-423A-88C1-10C13DCDC8CF}"/>
              </a:ext>
            </a:extLst>
          </p:cNvPr>
          <p:cNvSpPr>
            <a:spLocks noGrp="1"/>
          </p:cNvSpPr>
          <p:nvPr>
            <p:ph idx="1"/>
          </p:nvPr>
        </p:nvSpPr>
        <p:spPr>
          <a:xfrm>
            <a:off x="1143000" y="2057400"/>
            <a:ext cx="9872871" cy="4191000"/>
          </a:xfrm>
        </p:spPr>
        <p:txBody>
          <a:bodyPr/>
          <a:lstStyle/>
          <a:p>
            <a:pPr>
              <a:lnSpc>
                <a:spcPct val="100000"/>
              </a:lnSpc>
            </a:pPr>
            <a:r>
              <a:rPr lang="en-US" sz="3200" b="1" dirty="0">
                <a:solidFill>
                  <a:srgbClr val="FF0000"/>
                </a:solidFill>
              </a:rPr>
              <a:t>Second-Level Domains</a:t>
            </a:r>
            <a:r>
              <a:rPr lang="en-US" b="1" dirty="0">
                <a:solidFill>
                  <a:srgbClr val="FF0000"/>
                </a:solidFill>
              </a:rPr>
              <a:t>: </a:t>
            </a:r>
            <a:r>
              <a:rPr lang="en-US" dirty="0"/>
              <a:t>M</a:t>
            </a:r>
            <a:r>
              <a:rPr lang="vi-VN" dirty="0"/>
              <a:t>ột tên miền </a:t>
            </a:r>
            <a:r>
              <a:rPr lang="vi-VN" b="1" dirty="0"/>
              <a:t>được đăng ký bởi công ty sở hữu nó.</a:t>
            </a:r>
            <a:endParaRPr lang="en-US" b="1" dirty="0"/>
          </a:p>
          <a:p>
            <a:pPr lvl="1">
              <a:lnSpc>
                <a:spcPct val="100000"/>
              </a:lnSpc>
            </a:pPr>
            <a:r>
              <a:rPr lang="en-US" b="1" dirty="0">
                <a:solidFill>
                  <a:srgbClr val="FF0000"/>
                </a:solidFill>
              </a:rPr>
              <a:t>Subdomains: </a:t>
            </a:r>
            <a:r>
              <a:rPr lang="en-US" b="1" dirty="0"/>
              <a:t>second-level domains </a:t>
            </a:r>
            <a:r>
              <a:rPr lang="en-US" dirty="0" err="1"/>
              <a:t>có</a:t>
            </a:r>
            <a:r>
              <a:rPr lang="en-US" dirty="0"/>
              <a:t> </a:t>
            </a:r>
            <a:r>
              <a:rPr lang="en-US" dirty="0" err="1"/>
              <a:t>thể</a:t>
            </a:r>
            <a:r>
              <a:rPr lang="en-US" dirty="0"/>
              <a:t> chia </a:t>
            </a:r>
            <a:r>
              <a:rPr lang="en-US" dirty="0" err="1"/>
              <a:t>thành</a:t>
            </a:r>
            <a:r>
              <a:rPr lang="en-US" dirty="0"/>
              <a:t> </a:t>
            </a:r>
            <a:r>
              <a:rPr lang="en-US" dirty="0" err="1"/>
              <a:t>các</a:t>
            </a:r>
            <a:r>
              <a:rPr lang="en-US" dirty="0"/>
              <a:t> </a:t>
            </a:r>
            <a:r>
              <a:rPr lang="en-US" b="1" dirty="0"/>
              <a:t>Subdomains</a:t>
            </a:r>
            <a:r>
              <a:rPr lang="en-US" dirty="0"/>
              <a:t> </a:t>
            </a:r>
          </a:p>
          <a:p>
            <a:pPr marL="390525" lvl="1" indent="0">
              <a:lnSpc>
                <a:spcPct val="100000"/>
              </a:lnSpc>
              <a:buNone/>
            </a:pPr>
            <a:r>
              <a:rPr lang="en-US" sz="2400" dirty="0" err="1"/>
              <a:t>Ví</a:t>
            </a:r>
            <a:r>
              <a:rPr lang="en-US" sz="2400" dirty="0"/>
              <a:t> </a:t>
            </a:r>
            <a:r>
              <a:rPr lang="en-US" sz="2400" dirty="0" err="1"/>
              <a:t>dụ</a:t>
            </a:r>
            <a:r>
              <a:rPr lang="en-US" sz="2400" dirty="0"/>
              <a:t>: </a:t>
            </a:r>
            <a:r>
              <a:rPr lang="en-US" b="1" i="1" dirty="0"/>
              <a:t>support.xbox.com</a:t>
            </a:r>
            <a:r>
              <a:rPr lang="en-US" b="1" dirty="0"/>
              <a:t> </a:t>
            </a:r>
          </a:p>
          <a:p>
            <a:pPr lvl="2">
              <a:lnSpc>
                <a:spcPct val="100000"/>
              </a:lnSpc>
            </a:pPr>
            <a:r>
              <a:rPr lang="en-US" b="1" dirty="0"/>
              <a:t>.com: </a:t>
            </a:r>
            <a:r>
              <a:rPr lang="en-US" dirty="0"/>
              <a:t>top-level domain</a:t>
            </a:r>
          </a:p>
          <a:p>
            <a:pPr lvl="2">
              <a:lnSpc>
                <a:spcPct val="100000"/>
              </a:lnSpc>
            </a:pPr>
            <a:r>
              <a:rPr lang="en-US" b="1" dirty="0"/>
              <a:t>.</a:t>
            </a:r>
            <a:r>
              <a:rPr lang="en-US" b="1" dirty="0" err="1"/>
              <a:t>xbox</a:t>
            </a:r>
            <a:r>
              <a:rPr lang="en-US" b="1" dirty="0"/>
              <a:t>: </a:t>
            </a:r>
            <a:r>
              <a:rPr lang="en-US" dirty="0"/>
              <a:t>second-level domain</a:t>
            </a:r>
          </a:p>
          <a:p>
            <a:pPr lvl="2">
              <a:lnSpc>
                <a:spcPct val="100000"/>
              </a:lnSpc>
            </a:pPr>
            <a:r>
              <a:rPr lang="en-US" b="1" dirty="0"/>
              <a:t>.support: </a:t>
            </a:r>
            <a:r>
              <a:rPr lang="en-US" dirty="0"/>
              <a:t>subdomain</a:t>
            </a:r>
            <a:br>
              <a:rPr lang="en-US" dirty="0"/>
            </a:br>
            <a:endParaRPr lang="en-US" dirty="0"/>
          </a:p>
        </p:txBody>
      </p:sp>
    </p:spTree>
    <p:extLst>
      <p:ext uri="{BB962C8B-B14F-4D97-AF65-F5344CB8AC3E}">
        <p14:creationId xmlns:p14="http://schemas.microsoft.com/office/powerpoint/2010/main" val="2309394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23A1-E34A-4887-8F9F-9953BA4D5202}"/>
              </a:ext>
            </a:extLst>
          </p:cNvPr>
          <p:cNvSpPr>
            <a:spLocks noGrp="1"/>
          </p:cNvSpPr>
          <p:nvPr>
            <p:ph type="title"/>
          </p:nvPr>
        </p:nvSpPr>
        <p:spPr/>
        <p:txBody>
          <a:bodyPr/>
          <a:lstStyle/>
          <a:p>
            <a:r>
              <a:rPr lang="en-GB" dirty="0" err="1"/>
              <a:t>Tên</a:t>
            </a:r>
            <a:r>
              <a:rPr lang="en-GB" dirty="0"/>
              <a:t> </a:t>
            </a:r>
            <a:r>
              <a:rPr lang="en-GB" dirty="0" err="1"/>
              <a:t>miền</a:t>
            </a:r>
            <a:r>
              <a:rPr lang="en-GB" dirty="0"/>
              <a:t> (Domain name – DN)</a:t>
            </a:r>
            <a:endParaRPr lang="en-US" dirty="0"/>
          </a:p>
        </p:txBody>
      </p:sp>
      <p:sp>
        <p:nvSpPr>
          <p:cNvPr id="3" name="Content Placeholder 2">
            <a:extLst>
              <a:ext uri="{FF2B5EF4-FFF2-40B4-BE49-F238E27FC236}">
                <a16:creationId xmlns:a16="http://schemas.microsoft.com/office/drawing/2014/main" id="{1A8A67FF-C1AA-4790-95D5-22AFBF32499C}"/>
              </a:ext>
            </a:extLst>
          </p:cNvPr>
          <p:cNvSpPr>
            <a:spLocks noGrp="1"/>
          </p:cNvSpPr>
          <p:nvPr>
            <p:ph idx="1"/>
          </p:nvPr>
        </p:nvSpPr>
        <p:spPr/>
        <p:txBody>
          <a:bodyPr/>
          <a:lstStyle/>
          <a:p>
            <a:r>
              <a:rPr lang="en-US" b="1" dirty="0">
                <a:solidFill>
                  <a:srgbClr val="FF0000"/>
                </a:solidFill>
              </a:rPr>
              <a:t>Root level Domain: </a:t>
            </a:r>
            <a:r>
              <a:rPr lang="en-US" dirty="0" err="1"/>
              <a:t>cấp</a:t>
            </a:r>
            <a:r>
              <a:rPr lang="en-US" dirty="0"/>
              <a:t> </a:t>
            </a:r>
            <a:r>
              <a:rPr lang="en-US" dirty="0" err="1"/>
              <a:t>cao</a:t>
            </a:r>
            <a:r>
              <a:rPr lang="en-US" dirty="0"/>
              <a:t> </a:t>
            </a:r>
            <a:r>
              <a:rPr lang="en-US" dirty="0" err="1"/>
              <a:t>nhất</a:t>
            </a:r>
            <a:r>
              <a:rPr lang="en-US" dirty="0"/>
              <a:t> </a:t>
            </a:r>
            <a:r>
              <a:rPr lang="en-US" dirty="0" err="1"/>
              <a:t>của</a:t>
            </a:r>
            <a:r>
              <a:rPr lang="en-US" dirty="0"/>
              <a:t> </a:t>
            </a:r>
            <a:r>
              <a:rPr lang="en-US" dirty="0" err="1"/>
              <a:t>trang</a:t>
            </a:r>
            <a:r>
              <a:rPr lang="en-US" dirty="0"/>
              <a:t> web</a:t>
            </a:r>
          </a:p>
        </p:txBody>
      </p:sp>
      <p:pic>
        <p:nvPicPr>
          <p:cNvPr id="5" name="Picture 4">
            <a:extLst>
              <a:ext uri="{FF2B5EF4-FFF2-40B4-BE49-F238E27FC236}">
                <a16:creationId xmlns:a16="http://schemas.microsoft.com/office/drawing/2014/main" id="{1060FF05-1D79-444C-AB18-54CCD4E5F041}"/>
              </a:ext>
            </a:extLst>
          </p:cNvPr>
          <p:cNvPicPr>
            <a:picLocks noChangeAspect="1"/>
          </p:cNvPicPr>
          <p:nvPr/>
        </p:nvPicPr>
        <p:blipFill>
          <a:blip r:embed="rId2"/>
          <a:stretch>
            <a:fillRect/>
          </a:stretch>
        </p:blipFill>
        <p:spPr>
          <a:xfrm>
            <a:off x="1529606" y="2798627"/>
            <a:ext cx="9486265" cy="3158828"/>
          </a:xfrm>
          <a:prstGeom prst="rect">
            <a:avLst/>
          </a:prstGeom>
        </p:spPr>
      </p:pic>
    </p:spTree>
    <p:extLst>
      <p:ext uri="{BB962C8B-B14F-4D97-AF65-F5344CB8AC3E}">
        <p14:creationId xmlns:p14="http://schemas.microsoft.com/office/powerpoint/2010/main" val="281745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5E0-C8B6-49D4-8DCD-E26BF9994290}"/>
              </a:ext>
            </a:extLst>
          </p:cNvPr>
          <p:cNvSpPr>
            <a:spLocks noGrp="1"/>
          </p:cNvSpPr>
          <p:nvPr>
            <p:ph type="title"/>
          </p:nvPr>
        </p:nvSpPr>
        <p:spPr/>
        <p:txBody>
          <a:bodyPr/>
          <a:lstStyle/>
          <a:p>
            <a:r>
              <a:rPr lang="en-GB" dirty="0"/>
              <a:t>URL (</a:t>
            </a:r>
            <a:r>
              <a:rPr lang="en-GB" dirty="0">
                <a:solidFill>
                  <a:srgbClr val="C00000"/>
                </a:solidFill>
              </a:rPr>
              <a:t>U</a:t>
            </a:r>
            <a:r>
              <a:rPr lang="en-GB" dirty="0"/>
              <a:t>niform </a:t>
            </a:r>
            <a:r>
              <a:rPr lang="en-GB" dirty="0">
                <a:solidFill>
                  <a:srgbClr val="C00000"/>
                </a:solidFill>
              </a:rPr>
              <a:t>R</a:t>
            </a:r>
            <a:r>
              <a:rPr lang="en-GB" dirty="0"/>
              <a:t>esource </a:t>
            </a:r>
            <a:r>
              <a:rPr lang="en-GB" dirty="0">
                <a:solidFill>
                  <a:srgbClr val="C00000"/>
                </a:solidFill>
              </a:rPr>
              <a:t>L</a:t>
            </a:r>
            <a:r>
              <a:rPr lang="en-GB" dirty="0"/>
              <a:t>ocator)</a:t>
            </a:r>
            <a:endParaRPr lang="en-US" dirty="0"/>
          </a:p>
        </p:txBody>
      </p:sp>
      <p:sp>
        <p:nvSpPr>
          <p:cNvPr id="3" name="Content Placeholder 2">
            <a:extLst>
              <a:ext uri="{FF2B5EF4-FFF2-40B4-BE49-F238E27FC236}">
                <a16:creationId xmlns:a16="http://schemas.microsoft.com/office/drawing/2014/main" id="{1E27AE8E-8441-42EA-8FF5-E51BF3148B5A}"/>
              </a:ext>
            </a:extLst>
          </p:cNvPr>
          <p:cNvSpPr>
            <a:spLocks noGrp="1"/>
          </p:cNvSpPr>
          <p:nvPr>
            <p:ph idx="1"/>
          </p:nvPr>
        </p:nvSpPr>
        <p:spPr/>
        <p:txBody>
          <a:bodyPr/>
          <a:lstStyle/>
          <a:p>
            <a:pPr>
              <a:lnSpc>
                <a:spcPct val="100000"/>
              </a:lnSpc>
            </a:pPr>
            <a:r>
              <a:rPr lang="en-GB" b="1" dirty="0">
                <a:solidFill>
                  <a:srgbClr val="C00000"/>
                </a:solidFill>
              </a:rPr>
              <a:t>URL: </a:t>
            </a:r>
            <a:r>
              <a:rPr lang="vi-VN" dirty="0"/>
              <a:t>là địa chỉ toàn cầu của tài nguyên trên </a:t>
            </a:r>
            <a:r>
              <a:rPr lang="vi-VN" b="1" dirty="0"/>
              <a:t>World Wide Web</a:t>
            </a:r>
            <a:r>
              <a:rPr lang="en-GB" dirty="0"/>
              <a:t>. </a:t>
            </a:r>
          </a:p>
          <a:p>
            <a:pPr>
              <a:lnSpc>
                <a:spcPct val="100000"/>
              </a:lnSpc>
            </a:pPr>
            <a:r>
              <a:rPr lang="en-GB" b="1" dirty="0">
                <a:solidFill>
                  <a:srgbClr val="C00000"/>
                </a:solidFill>
              </a:rPr>
              <a:t>URL </a:t>
            </a:r>
            <a:r>
              <a:rPr lang="en-GB" b="1" dirty="0" err="1">
                <a:solidFill>
                  <a:srgbClr val="C00000"/>
                </a:solidFill>
              </a:rPr>
              <a:t>gồm</a:t>
            </a:r>
            <a:r>
              <a:rPr lang="en-GB" b="1" dirty="0">
                <a:solidFill>
                  <a:srgbClr val="C00000"/>
                </a:solidFill>
              </a:rPr>
              <a:t> 2 </a:t>
            </a:r>
            <a:r>
              <a:rPr lang="en-GB" b="1" dirty="0" err="1">
                <a:solidFill>
                  <a:srgbClr val="C00000"/>
                </a:solidFill>
              </a:rPr>
              <a:t>thành</a:t>
            </a:r>
            <a:r>
              <a:rPr lang="en-GB" b="1" dirty="0">
                <a:solidFill>
                  <a:srgbClr val="C00000"/>
                </a:solidFill>
              </a:rPr>
              <a:t> </a:t>
            </a:r>
            <a:r>
              <a:rPr lang="en-GB" b="1" dirty="0" err="1">
                <a:solidFill>
                  <a:srgbClr val="C00000"/>
                </a:solidFill>
              </a:rPr>
              <a:t>phần</a:t>
            </a:r>
            <a:r>
              <a:rPr lang="en-GB" b="1" dirty="0">
                <a:solidFill>
                  <a:srgbClr val="C00000"/>
                </a:solidFill>
              </a:rPr>
              <a:t>: </a:t>
            </a:r>
          </a:p>
          <a:p>
            <a:pPr lvl="2">
              <a:lnSpc>
                <a:spcPct val="100000"/>
              </a:lnSpc>
            </a:pPr>
            <a:r>
              <a:rPr lang="en-GB" b="1" dirty="0"/>
              <a:t>Giao </a:t>
            </a:r>
            <a:r>
              <a:rPr lang="en-GB" b="1" dirty="0" err="1"/>
              <a:t>thức</a:t>
            </a:r>
            <a:r>
              <a:rPr lang="en-GB" b="1" dirty="0"/>
              <a:t> </a:t>
            </a:r>
            <a:r>
              <a:rPr lang="en-GB" b="1" dirty="0" err="1"/>
              <a:t>mạng</a:t>
            </a:r>
            <a:r>
              <a:rPr lang="en-GB" b="1" dirty="0"/>
              <a:t> - Protocol</a:t>
            </a:r>
          </a:p>
          <a:p>
            <a:pPr lvl="2">
              <a:lnSpc>
                <a:spcPct val="100000"/>
              </a:lnSpc>
            </a:pPr>
            <a:r>
              <a:rPr lang="en-GB" b="1" dirty="0" err="1"/>
              <a:t>Tên</a:t>
            </a:r>
            <a:r>
              <a:rPr lang="en-GB" b="1" dirty="0"/>
              <a:t> </a:t>
            </a:r>
            <a:r>
              <a:rPr lang="en-GB" b="1" dirty="0" err="1"/>
              <a:t>miền</a:t>
            </a:r>
            <a:r>
              <a:rPr lang="en-GB" b="1" dirty="0"/>
              <a:t> – Domain name</a:t>
            </a:r>
          </a:p>
          <a:p>
            <a:pPr>
              <a:lnSpc>
                <a:spcPct val="100000"/>
              </a:lnSpc>
            </a:pPr>
            <a:endParaRPr lang="en-US" dirty="0"/>
          </a:p>
        </p:txBody>
      </p:sp>
      <p:pic>
        <p:nvPicPr>
          <p:cNvPr id="10" name="Picture 9">
            <a:extLst>
              <a:ext uri="{FF2B5EF4-FFF2-40B4-BE49-F238E27FC236}">
                <a16:creationId xmlns:a16="http://schemas.microsoft.com/office/drawing/2014/main" id="{3E4E626C-04BA-4EE3-8330-A7E993ECE52C}"/>
              </a:ext>
            </a:extLst>
          </p:cNvPr>
          <p:cNvPicPr>
            <a:picLocks noChangeAspect="1"/>
          </p:cNvPicPr>
          <p:nvPr/>
        </p:nvPicPr>
        <p:blipFill>
          <a:blip r:embed="rId2"/>
          <a:stretch>
            <a:fillRect/>
          </a:stretch>
        </p:blipFill>
        <p:spPr>
          <a:xfrm>
            <a:off x="2051677" y="4681308"/>
            <a:ext cx="7360178" cy="745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7744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1F97-2729-4EAF-87A5-A8A621CC7259}"/>
              </a:ext>
            </a:extLst>
          </p:cNvPr>
          <p:cNvSpPr>
            <a:spLocks noGrp="1"/>
          </p:cNvSpPr>
          <p:nvPr>
            <p:ph type="title"/>
          </p:nvPr>
        </p:nvSpPr>
        <p:spPr/>
        <p:txBody>
          <a:bodyPr/>
          <a:lstStyle/>
          <a:p>
            <a:r>
              <a:rPr lang="en-GB" dirty="0"/>
              <a:t>URL (</a:t>
            </a:r>
            <a:r>
              <a:rPr lang="en-GB" dirty="0">
                <a:solidFill>
                  <a:srgbClr val="C00000"/>
                </a:solidFill>
              </a:rPr>
              <a:t>U</a:t>
            </a:r>
            <a:r>
              <a:rPr lang="en-GB" dirty="0"/>
              <a:t>niform </a:t>
            </a:r>
            <a:r>
              <a:rPr lang="en-GB" dirty="0">
                <a:solidFill>
                  <a:srgbClr val="C00000"/>
                </a:solidFill>
              </a:rPr>
              <a:t>R</a:t>
            </a:r>
            <a:r>
              <a:rPr lang="en-GB" dirty="0"/>
              <a:t>esource </a:t>
            </a:r>
            <a:r>
              <a:rPr lang="en-GB" dirty="0">
                <a:solidFill>
                  <a:srgbClr val="C00000"/>
                </a:solidFill>
              </a:rPr>
              <a:t>L</a:t>
            </a:r>
            <a:r>
              <a:rPr lang="en-GB" dirty="0"/>
              <a:t>ocator)</a:t>
            </a:r>
            <a:endParaRPr lang="en-US" dirty="0"/>
          </a:p>
        </p:txBody>
      </p:sp>
      <p:sp>
        <p:nvSpPr>
          <p:cNvPr id="3" name="Content Placeholder 2">
            <a:extLst>
              <a:ext uri="{FF2B5EF4-FFF2-40B4-BE49-F238E27FC236}">
                <a16:creationId xmlns:a16="http://schemas.microsoft.com/office/drawing/2014/main" id="{9EACE77A-2699-487B-B09B-8E772B15F90C}"/>
              </a:ext>
            </a:extLst>
          </p:cNvPr>
          <p:cNvSpPr>
            <a:spLocks noGrp="1"/>
          </p:cNvSpPr>
          <p:nvPr>
            <p:ph idx="1"/>
          </p:nvPr>
        </p:nvSpPr>
        <p:spPr/>
        <p:txBody>
          <a:bodyPr/>
          <a:lstStyle/>
          <a:p>
            <a:r>
              <a:rPr lang="en-US" dirty="0" err="1"/>
              <a:t>Ví</a:t>
            </a:r>
            <a:r>
              <a:rPr lang="en-US" dirty="0"/>
              <a:t> </a:t>
            </a:r>
            <a:r>
              <a:rPr lang="en-US" dirty="0" err="1"/>
              <a:t>dụ</a:t>
            </a:r>
            <a:r>
              <a:rPr lang="en-US" dirty="0"/>
              <a:t>: </a:t>
            </a:r>
          </a:p>
        </p:txBody>
      </p:sp>
      <p:pic>
        <p:nvPicPr>
          <p:cNvPr id="8194" name="Picture 2" descr="Domain Names — SEO Best Practices [2020] - Moz">
            <a:extLst>
              <a:ext uri="{FF2B5EF4-FFF2-40B4-BE49-F238E27FC236}">
                <a16:creationId xmlns:a16="http://schemas.microsoft.com/office/drawing/2014/main" id="{6D95EC02-03C4-49EE-A795-3FA3ED031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744" y="2633963"/>
            <a:ext cx="7684510" cy="31526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097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World Wide Web Là Gì? Tìm Hiểu Về World Wide Web Là Gì?">
            <a:extLst>
              <a:ext uri="{FF2B5EF4-FFF2-40B4-BE49-F238E27FC236}">
                <a16:creationId xmlns:a16="http://schemas.microsoft.com/office/drawing/2014/main" id="{D90DFC2D-7C13-4C9A-AE12-B625E584FD23}"/>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572837" y="99186"/>
            <a:ext cx="6921910" cy="7015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4195160" y="3832865"/>
            <a:ext cx="4775075" cy="559656"/>
          </a:xfrm>
        </p:spPr>
        <p:txBody>
          <a:bodyPr>
            <a:normAutofit/>
          </a:bodyPr>
          <a:lstStyle/>
          <a:p>
            <a:pPr>
              <a:spcAft>
                <a:spcPts val="600"/>
              </a:spcAft>
            </a:pPr>
            <a:r>
              <a:rPr lang="en-US" b="1" dirty="0">
                <a:solidFill>
                  <a:schemeClr val="accent1">
                    <a:lumMod val="50000"/>
                  </a:schemeClr>
                </a:solidFill>
              </a:rPr>
              <a:t>GV: </a:t>
            </a:r>
            <a:r>
              <a:rPr lang="en-US" b="1" dirty="0" err="1">
                <a:solidFill>
                  <a:schemeClr val="accent1">
                    <a:lumMod val="50000"/>
                  </a:schemeClr>
                </a:solidFill>
              </a:rPr>
              <a:t>Từ</a:t>
            </a:r>
            <a:r>
              <a:rPr lang="en-US" b="1" dirty="0">
                <a:solidFill>
                  <a:schemeClr val="accent1">
                    <a:lumMod val="50000"/>
                  </a:schemeClr>
                </a:solidFill>
              </a:rPr>
              <a:t> </a:t>
            </a:r>
            <a:r>
              <a:rPr lang="en-US" b="1" dirty="0" err="1">
                <a:solidFill>
                  <a:schemeClr val="accent1">
                    <a:lumMod val="50000"/>
                  </a:schemeClr>
                </a:solidFill>
              </a:rPr>
              <a:t>Thị</a:t>
            </a:r>
            <a:r>
              <a:rPr lang="en-US" b="1" dirty="0">
                <a:solidFill>
                  <a:schemeClr val="accent1">
                    <a:lumMod val="50000"/>
                  </a:schemeClr>
                </a:solidFill>
              </a:rPr>
              <a:t> </a:t>
            </a:r>
            <a:r>
              <a:rPr lang="en-US" b="1" dirty="0" err="1">
                <a:solidFill>
                  <a:schemeClr val="accent1">
                    <a:lumMod val="50000"/>
                  </a:schemeClr>
                </a:solidFill>
              </a:rPr>
              <a:t>Xuân</a:t>
            </a:r>
            <a:r>
              <a:rPr lang="en-US" b="1" dirty="0">
                <a:solidFill>
                  <a:schemeClr val="accent1">
                    <a:lumMod val="50000"/>
                  </a:schemeClr>
                </a:solidFill>
              </a:rPr>
              <a:t> </a:t>
            </a:r>
            <a:r>
              <a:rPr lang="en-US" b="1" dirty="0" err="1">
                <a:solidFill>
                  <a:schemeClr val="accent1">
                    <a:lumMod val="50000"/>
                  </a:schemeClr>
                </a:solidFill>
              </a:rPr>
              <a:t>Hiền</a:t>
            </a:r>
            <a:endParaRPr lang="en-US" b="1" dirty="0">
              <a:solidFill>
                <a:schemeClr val="accent1">
                  <a:lumMod val="50000"/>
                </a:schemeClr>
              </a:solidFill>
            </a:endParaRPr>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032387" y="2465478"/>
            <a:ext cx="10373033" cy="1927043"/>
          </a:xfrm>
        </p:spPr>
        <p:txBody>
          <a:bodyPr>
            <a:prstTxWarp prst="textPlain">
              <a:avLst/>
            </a:prstTxWarp>
            <a:noAutofit/>
            <a:scene3d>
              <a:camera prst="orthographicFront"/>
              <a:lightRig rig="harsh" dir="t"/>
            </a:scene3d>
            <a:sp3d extrusionH="57150" prstMaterial="matte">
              <a:bevelT w="63500" h="12700" prst="angle"/>
              <a:contourClr>
                <a:schemeClr val="bg1">
                  <a:lumMod val="65000"/>
                </a:schemeClr>
              </a:contourClr>
            </a:sp3d>
          </a:bodyPr>
          <a:lstStyle/>
          <a:p>
            <a:r>
              <a:rPr lang="en-US" sz="9600" cap="none" dirty="0">
                <a:ln/>
                <a:solidFill>
                  <a:schemeClr val="accent1">
                    <a:lumMod val="50000"/>
                  </a:schemeClr>
                </a:solidFill>
                <a:effectLst>
                  <a:glow rad="139700">
                    <a:schemeClr val="accent1">
                      <a:satMod val="175000"/>
                      <a:alpha val="40000"/>
                    </a:schemeClr>
                  </a:glow>
                </a:effectLst>
              </a:rPr>
              <a:t>World Wide Web</a:t>
            </a:r>
            <a:r>
              <a:rPr lang="en-US" cap="none" dirty="0">
                <a:ln/>
                <a:solidFill>
                  <a:schemeClr val="accent1">
                    <a:lumMod val="50000"/>
                  </a:schemeClr>
                </a:solidFill>
                <a:effectLst>
                  <a:glow rad="139700">
                    <a:schemeClr val="accent1">
                      <a:satMod val="175000"/>
                      <a:alpha val="40000"/>
                    </a:schemeClr>
                  </a:glow>
                </a:effectLst>
              </a:rPr>
              <a:t> </a:t>
            </a:r>
            <a:br>
              <a:rPr lang="en-US" sz="4800" cap="none" dirty="0">
                <a:ln/>
                <a:solidFill>
                  <a:schemeClr val="accent1">
                    <a:lumMod val="50000"/>
                  </a:schemeClr>
                </a:solidFill>
                <a:effectLst>
                  <a:glow rad="139700">
                    <a:schemeClr val="accent1">
                      <a:satMod val="175000"/>
                      <a:alpha val="40000"/>
                    </a:schemeClr>
                  </a:glow>
                </a:effectLst>
              </a:rPr>
            </a:br>
            <a:endParaRPr lang="en-US" sz="4800" cap="none" dirty="0">
              <a:ln/>
              <a:solidFill>
                <a:schemeClr val="accent1">
                  <a:lumMod val="50000"/>
                </a:schemeClr>
              </a:solidFill>
              <a:effectLst>
                <a:glow rad="139700">
                  <a:schemeClr val="accent1">
                    <a:satMod val="175000"/>
                    <a:alpha val="40000"/>
                  </a:schemeClr>
                </a:glow>
              </a:effectLst>
            </a:endParaRPr>
          </a:p>
        </p:txBody>
      </p:sp>
    </p:spTree>
    <p:extLst>
      <p:ext uri="{BB962C8B-B14F-4D97-AF65-F5344CB8AC3E}">
        <p14:creationId xmlns:p14="http://schemas.microsoft.com/office/powerpoint/2010/main" val="4029889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56C6-46B0-4F32-880F-21A1F3829044}"/>
              </a:ext>
            </a:extLst>
          </p:cNvPr>
          <p:cNvSpPr>
            <a:spLocks noGrp="1"/>
          </p:cNvSpPr>
          <p:nvPr>
            <p:ph type="title"/>
          </p:nvPr>
        </p:nvSpPr>
        <p:spPr/>
        <p:txBody>
          <a:bodyPr/>
          <a:lstStyle/>
          <a:p>
            <a:r>
              <a:rPr lang="en-US" dirty="0"/>
              <a:t>World Wide Web </a:t>
            </a:r>
            <a:r>
              <a:rPr lang="en-US" dirty="0" err="1"/>
              <a:t>là</a:t>
            </a:r>
            <a:r>
              <a:rPr lang="en-US" dirty="0"/>
              <a:t> </a:t>
            </a:r>
            <a:r>
              <a:rPr lang="en-US" dirty="0" err="1"/>
              <a:t>gì</a:t>
            </a:r>
            <a:r>
              <a:rPr lang="en-US" dirty="0"/>
              <a:t>? </a:t>
            </a:r>
          </a:p>
        </p:txBody>
      </p:sp>
      <p:sp>
        <p:nvSpPr>
          <p:cNvPr id="3" name="Content Placeholder 2">
            <a:extLst>
              <a:ext uri="{FF2B5EF4-FFF2-40B4-BE49-F238E27FC236}">
                <a16:creationId xmlns:a16="http://schemas.microsoft.com/office/drawing/2014/main" id="{75E39444-40F6-49F1-A3BF-BB5743B83285}"/>
              </a:ext>
            </a:extLst>
          </p:cNvPr>
          <p:cNvSpPr>
            <a:spLocks noGrp="1"/>
          </p:cNvSpPr>
          <p:nvPr>
            <p:ph idx="1"/>
          </p:nvPr>
        </p:nvSpPr>
        <p:spPr/>
        <p:txBody>
          <a:bodyPr/>
          <a:lstStyle/>
          <a:p>
            <a:pPr algn="just">
              <a:lnSpc>
                <a:spcPct val="100000"/>
              </a:lnSpc>
            </a:pPr>
            <a:r>
              <a:rPr lang="vi-VN" b="1" dirty="0">
                <a:solidFill>
                  <a:srgbClr val="FF0000"/>
                </a:solidFill>
              </a:rPr>
              <a:t>World Wide Web</a:t>
            </a:r>
            <a:r>
              <a:rPr lang="en-US" b="1" dirty="0">
                <a:solidFill>
                  <a:srgbClr val="FF0000"/>
                </a:solidFill>
              </a:rPr>
              <a:t> (Web):</a:t>
            </a:r>
            <a:r>
              <a:rPr lang="vi-VN" dirty="0">
                <a:solidFill>
                  <a:srgbClr val="FF0000"/>
                </a:solidFill>
              </a:rPr>
              <a:t> </a:t>
            </a:r>
            <a:r>
              <a:rPr lang="en-US" dirty="0" err="1">
                <a:solidFill>
                  <a:schemeClr val="tx1"/>
                </a:solidFill>
              </a:rPr>
              <a:t>là</a:t>
            </a:r>
            <a:r>
              <a:rPr lang="en-US" dirty="0">
                <a:solidFill>
                  <a:srgbClr val="FF0000"/>
                </a:solidFill>
              </a:rPr>
              <a:t> </a:t>
            </a:r>
            <a:r>
              <a:rPr lang="vi-VN" dirty="0"/>
              <a:t>một tập hợp các tài liệu, hình ảnh, video, âm thanh có thể được liên kết và truy cập qua Internet bằng cách sử dụng giao thức HTTP</a:t>
            </a:r>
            <a:r>
              <a:rPr lang="en-US" dirty="0"/>
              <a:t>.</a:t>
            </a:r>
          </a:p>
          <a:p>
            <a:pPr algn="just">
              <a:lnSpc>
                <a:spcPct val="100000"/>
              </a:lnSpc>
            </a:pPr>
            <a:r>
              <a:rPr lang="vi-VN" b="1" dirty="0">
                <a:solidFill>
                  <a:srgbClr val="FF0000"/>
                </a:solidFill>
              </a:rPr>
              <a:t>Trang web </a:t>
            </a:r>
            <a:r>
              <a:rPr lang="en-US" b="1" dirty="0">
                <a:solidFill>
                  <a:srgbClr val="FF0000"/>
                </a:solidFill>
              </a:rPr>
              <a:t>(Web page) </a:t>
            </a:r>
            <a:r>
              <a:rPr lang="vi-VN" dirty="0"/>
              <a:t>là một </a:t>
            </a:r>
            <a:r>
              <a:rPr lang="en-US" dirty="0" err="1"/>
              <a:t>tập</a:t>
            </a:r>
            <a:r>
              <a:rPr lang="en-US" dirty="0"/>
              <a:t> tin</a:t>
            </a:r>
            <a:r>
              <a:rPr lang="vi-VN" dirty="0"/>
              <a:t> được tạo bằng ngôn ngữ đánh dấu siêu văn bản (HTML).</a:t>
            </a:r>
            <a:endParaRPr lang="en-US" dirty="0"/>
          </a:p>
        </p:txBody>
      </p:sp>
    </p:spTree>
    <p:extLst>
      <p:ext uri="{BB962C8B-B14F-4D97-AF65-F5344CB8AC3E}">
        <p14:creationId xmlns:p14="http://schemas.microsoft.com/office/powerpoint/2010/main" val="1185442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D5FFD-E2D6-4090-A4D1-EAA569F8E525}"/>
              </a:ext>
            </a:extLst>
          </p:cNvPr>
          <p:cNvSpPr>
            <a:spLocks noGrp="1"/>
          </p:cNvSpPr>
          <p:nvPr>
            <p:ph type="title"/>
          </p:nvPr>
        </p:nvSpPr>
        <p:spPr/>
        <p:txBody>
          <a:bodyPr/>
          <a:lstStyle/>
          <a:p>
            <a:r>
              <a:rPr lang="en-US" dirty="0"/>
              <a:t>World Wide Web </a:t>
            </a:r>
            <a:r>
              <a:rPr lang="en-US" dirty="0" err="1"/>
              <a:t>là</a:t>
            </a:r>
            <a:r>
              <a:rPr lang="en-US" dirty="0"/>
              <a:t> </a:t>
            </a:r>
            <a:r>
              <a:rPr lang="en-US" dirty="0" err="1"/>
              <a:t>gì</a:t>
            </a:r>
            <a:r>
              <a:rPr lang="en-US" dirty="0"/>
              <a:t>? </a:t>
            </a:r>
          </a:p>
        </p:txBody>
      </p:sp>
      <p:sp>
        <p:nvSpPr>
          <p:cNvPr id="3" name="Content Placeholder 2">
            <a:extLst>
              <a:ext uri="{FF2B5EF4-FFF2-40B4-BE49-F238E27FC236}">
                <a16:creationId xmlns:a16="http://schemas.microsoft.com/office/drawing/2014/main" id="{3201D0AF-7CC0-4E17-80B8-BD4F532D98AC}"/>
              </a:ext>
            </a:extLst>
          </p:cNvPr>
          <p:cNvSpPr>
            <a:spLocks noGrp="1"/>
          </p:cNvSpPr>
          <p:nvPr>
            <p:ph idx="1"/>
          </p:nvPr>
        </p:nvSpPr>
        <p:spPr/>
        <p:txBody>
          <a:bodyPr/>
          <a:lstStyle/>
          <a:p>
            <a:pPr algn="just">
              <a:lnSpc>
                <a:spcPct val="100000"/>
              </a:lnSpc>
            </a:pPr>
            <a:r>
              <a:rPr lang="vi-VN" dirty="0"/>
              <a:t>Có vô số tài liệu được lưu trữ trên </a:t>
            </a:r>
            <a:r>
              <a:rPr lang="en-US" b="1" dirty="0" err="1"/>
              <a:t>máy</a:t>
            </a:r>
            <a:r>
              <a:rPr lang="en-US" b="1" dirty="0"/>
              <a:t> </a:t>
            </a:r>
            <a:r>
              <a:rPr lang="en-US" b="1" dirty="0" err="1"/>
              <a:t>chủ</a:t>
            </a:r>
            <a:r>
              <a:rPr lang="en-US" b="1" dirty="0"/>
              <a:t> </a:t>
            </a:r>
            <a:r>
              <a:rPr lang="vi-VN" b="1" dirty="0"/>
              <a:t>web</a:t>
            </a:r>
            <a:r>
              <a:rPr lang="en-US" b="1" dirty="0"/>
              <a:t> </a:t>
            </a:r>
            <a:r>
              <a:rPr lang="vi-VN" dirty="0"/>
              <a:t>gọi là các </a:t>
            </a:r>
            <a:r>
              <a:rPr lang="vi-VN" b="1" dirty="0">
                <a:solidFill>
                  <a:srgbClr val="FF0000"/>
                </a:solidFill>
              </a:rPr>
              <a:t>trang web</a:t>
            </a:r>
            <a:r>
              <a:rPr lang="en-US" b="1" dirty="0">
                <a:solidFill>
                  <a:srgbClr val="FF0000"/>
                </a:solidFill>
              </a:rPr>
              <a:t> (Web page)</a:t>
            </a:r>
            <a:r>
              <a:rPr lang="en-US" dirty="0">
                <a:solidFill>
                  <a:srgbClr val="FF0000"/>
                </a:solidFill>
              </a:rPr>
              <a:t>, </a:t>
            </a:r>
            <a:r>
              <a:rPr lang="en-US" dirty="0"/>
              <a:t>ng</a:t>
            </a:r>
            <a:r>
              <a:rPr lang="vi-VN" dirty="0"/>
              <a:t>ư</a:t>
            </a:r>
            <a:r>
              <a:rPr lang="en-US" dirty="0" err="1"/>
              <a:t>ời</a:t>
            </a:r>
            <a:r>
              <a:rPr lang="en-US" dirty="0"/>
              <a:t> </a:t>
            </a:r>
            <a:r>
              <a:rPr lang="en-US" dirty="0" err="1"/>
              <a:t>dùng</a:t>
            </a:r>
            <a:r>
              <a:rPr lang="en-US" dirty="0"/>
              <a:t> </a:t>
            </a:r>
            <a:r>
              <a:rPr lang="en-US" dirty="0" err="1"/>
              <a:t>có</a:t>
            </a:r>
            <a:r>
              <a:rPr lang="en-US" dirty="0"/>
              <a:t> </a:t>
            </a:r>
            <a:r>
              <a:rPr lang="en-US" dirty="0" err="1"/>
              <a:t>thể</a:t>
            </a:r>
            <a:r>
              <a:rPr lang="en-US" dirty="0"/>
              <a:t> </a:t>
            </a:r>
            <a:r>
              <a:rPr lang="vi-VN" dirty="0"/>
              <a:t>truy cập tài liệu bằng cách nhập địa chỉ vào </a:t>
            </a:r>
            <a:r>
              <a:rPr lang="vi-VN" b="1" dirty="0"/>
              <a:t>trình duyệt web</a:t>
            </a:r>
            <a:r>
              <a:rPr lang="en-US" dirty="0"/>
              <a:t>, </a:t>
            </a:r>
            <a:r>
              <a:rPr lang="vi-VN" b="1" dirty="0"/>
              <a:t>trang web</a:t>
            </a:r>
            <a:r>
              <a:rPr lang="en-US" b="1" dirty="0"/>
              <a:t> </a:t>
            </a:r>
            <a:r>
              <a:rPr lang="vi-VN" dirty="0"/>
              <a:t>là một phần của </a:t>
            </a:r>
            <a:r>
              <a:rPr lang="vi-VN" b="1" dirty="0">
                <a:solidFill>
                  <a:srgbClr val="FF0000"/>
                </a:solidFill>
              </a:rPr>
              <a:t>World Wide Web</a:t>
            </a:r>
            <a:r>
              <a:rPr lang="vi-VN" dirty="0"/>
              <a:t>.</a:t>
            </a:r>
            <a:endParaRPr lang="en-US" dirty="0"/>
          </a:p>
          <a:p>
            <a:pPr algn="just">
              <a:lnSpc>
                <a:spcPct val="100000"/>
              </a:lnSpc>
            </a:pPr>
            <a:r>
              <a:rPr lang="en-US" dirty="0"/>
              <a:t>C</a:t>
            </a:r>
            <a:r>
              <a:rPr lang="vi-VN" dirty="0"/>
              <a:t>ác </a:t>
            </a:r>
            <a:r>
              <a:rPr lang="vi-VN" b="1" dirty="0"/>
              <a:t>trang web </a:t>
            </a:r>
            <a:r>
              <a:rPr lang="vi-VN" dirty="0"/>
              <a:t>thường chứa các </a:t>
            </a:r>
            <a:r>
              <a:rPr lang="vi-VN" b="1" dirty="0"/>
              <a:t>liên kết đến các trang</a:t>
            </a:r>
            <a:r>
              <a:rPr lang="en-US" b="1" dirty="0"/>
              <a:t> web</a:t>
            </a:r>
            <a:r>
              <a:rPr lang="vi-VN" b="1" dirty="0"/>
              <a:t> </a:t>
            </a:r>
            <a:r>
              <a:rPr lang="vi-VN" dirty="0"/>
              <a:t>khác nằm trên các máy chủ web trên Internet. </a:t>
            </a:r>
            <a:endParaRPr lang="en-US" dirty="0"/>
          </a:p>
        </p:txBody>
      </p:sp>
    </p:spTree>
    <p:extLst>
      <p:ext uri="{BB962C8B-B14F-4D97-AF65-F5344CB8AC3E}">
        <p14:creationId xmlns:p14="http://schemas.microsoft.com/office/powerpoint/2010/main" val="2512559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100B4B-38ED-471E-BBBB-CFBFD9FA1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626" y="352276"/>
            <a:ext cx="6017342" cy="2389642"/>
          </a:xfrm>
          <a:prstGeom prst="rect">
            <a:avLst/>
          </a:prstGeom>
        </p:spPr>
      </p:pic>
      <p:sp>
        <p:nvSpPr>
          <p:cNvPr id="9" name="Rectangle 8">
            <a:extLst>
              <a:ext uri="{FF2B5EF4-FFF2-40B4-BE49-F238E27FC236}">
                <a16:creationId xmlns:a16="http://schemas.microsoft.com/office/drawing/2014/main" id="{0469E201-5646-46B4-954A-D81E02B39690}"/>
              </a:ext>
            </a:extLst>
          </p:cNvPr>
          <p:cNvSpPr/>
          <p:nvPr/>
        </p:nvSpPr>
        <p:spPr>
          <a:xfrm>
            <a:off x="554642" y="2910000"/>
            <a:ext cx="7199890" cy="310854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n-US" sz="2800" b="1" dirty="0">
                <a:solidFill>
                  <a:srgbClr val="FF0000"/>
                </a:solidFill>
              </a:rPr>
              <a:t>Internet </a:t>
            </a:r>
            <a:r>
              <a:rPr lang="en-US" sz="2800" b="1" dirty="0" err="1">
                <a:solidFill>
                  <a:srgbClr val="FF0000"/>
                </a:solidFill>
              </a:rPr>
              <a:t>là</a:t>
            </a:r>
            <a:r>
              <a:rPr lang="en-US" sz="2800" b="1" dirty="0">
                <a:solidFill>
                  <a:srgbClr val="FF0000"/>
                </a:solidFill>
              </a:rPr>
              <a:t> </a:t>
            </a:r>
            <a:r>
              <a:rPr lang="en-US" sz="2800" b="1" dirty="0" err="1">
                <a:solidFill>
                  <a:srgbClr val="FF0000"/>
                </a:solidFill>
              </a:rPr>
              <a:t>một</a:t>
            </a:r>
            <a:r>
              <a:rPr lang="en-US" sz="2800" b="1" dirty="0">
                <a:solidFill>
                  <a:srgbClr val="FF0000"/>
                </a:solidFill>
              </a:rPr>
              <a:t> </a:t>
            </a:r>
            <a:r>
              <a:rPr lang="en-US" sz="2800" b="1" dirty="0" err="1">
                <a:solidFill>
                  <a:srgbClr val="FF0000"/>
                </a:solidFill>
              </a:rPr>
              <a:t>mạng</a:t>
            </a:r>
            <a:r>
              <a:rPr lang="en-US" sz="2800" b="1" dirty="0">
                <a:solidFill>
                  <a:srgbClr val="FF0000"/>
                </a:solidFill>
              </a:rPr>
              <a:t> </a:t>
            </a:r>
            <a:r>
              <a:rPr lang="en-US" sz="2800" b="1" dirty="0" err="1">
                <a:solidFill>
                  <a:srgbClr val="FF0000"/>
                </a:solidFill>
              </a:rPr>
              <a:t>lưới</a:t>
            </a:r>
            <a:r>
              <a:rPr lang="en-US" sz="2800" b="1" dirty="0">
                <a:solidFill>
                  <a:srgbClr val="FF0000"/>
                </a:solidFill>
              </a:rPr>
              <a:t> </a:t>
            </a:r>
            <a:r>
              <a:rPr lang="en-US" sz="2800" b="1" dirty="0" err="1">
                <a:solidFill>
                  <a:srgbClr val="FF0000"/>
                </a:solidFill>
              </a:rPr>
              <a:t>toàn</a:t>
            </a:r>
            <a:r>
              <a:rPr lang="en-US" sz="2800" b="1" dirty="0">
                <a:solidFill>
                  <a:srgbClr val="FF0000"/>
                </a:solidFill>
              </a:rPr>
              <a:t> </a:t>
            </a:r>
            <a:r>
              <a:rPr lang="en-US" sz="2800" b="1" dirty="0" err="1">
                <a:solidFill>
                  <a:srgbClr val="FF0000"/>
                </a:solidFill>
              </a:rPr>
              <a:t>cầu</a:t>
            </a:r>
            <a:r>
              <a:rPr lang="en-US" sz="2800" b="1" dirty="0">
                <a:solidFill>
                  <a:srgbClr val="FF0000"/>
                </a:solidFill>
              </a:rPr>
              <a:t> </a:t>
            </a:r>
            <a:r>
              <a:rPr lang="en-US" sz="2800" dirty="0" err="1"/>
              <a:t>gồm</a:t>
            </a:r>
            <a:r>
              <a:rPr lang="en-US" sz="2800" dirty="0"/>
              <a:t> </a:t>
            </a:r>
            <a:r>
              <a:rPr lang="en-US" sz="2800" b="1" dirty="0" err="1"/>
              <a:t>hàng</a:t>
            </a:r>
            <a:r>
              <a:rPr lang="en-US" sz="2800" b="1" dirty="0"/>
              <a:t> </a:t>
            </a:r>
            <a:r>
              <a:rPr lang="en-US" sz="2800" b="1" dirty="0" err="1"/>
              <a:t>tỷ</a:t>
            </a:r>
            <a:r>
              <a:rPr lang="en-US" sz="2800" b="1" dirty="0"/>
              <a:t> </a:t>
            </a:r>
            <a:r>
              <a:rPr lang="en-US" sz="2800" b="1" dirty="0" err="1"/>
              <a:t>máy</a:t>
            </a:r>
            <a:r>
              <a:rPr lang="en-US" sz="2800" b="1" dirty="0"/>
              <a:t> </a:t>
            </a:r>
            <a:r>
              <a:rPr lang="en-US" sz="2800" b="1" dirty="0" err="1"/>
              <a:t>tính</a:t>
            </a:r>
            <a:r>
              <a:rPr lang="en-US" sz="2800" b="1" dirty="0"/>
              <a:t> </a:t>
            </a:r>
            <a:r>
              <a:rPr lang="en-US" sz="2800" dirty="0" err="1"/>
              <a:t>và</a:t>
            </a:r>
            <a:r>
              <a:rPr lang="en-US" sz="2800" dirty="0"/>
              <a:t> </a:t>
            </a:r>
            <a:r>
              <a:rPr lang="en-US" sz="2800" dirty="0" err="1"/>
              <a:t>các</a:t>
            </a:r>
            <a:r>
              <a:rPr lang="en-US" sz="2800" dirty="0"/>
              <a:t> </a:t>
            </a:r>
            <a:r>
              <a:rPr lang="en-US" sz="2800" b="1" dirty="0" err="1"/>
              <a:t>thiết</a:t>
            </a:r>
            <a:r>
              <a:rPr lang="en-US" sz="2800" b="1" dirty="0"/>
              <a:t> </a:t>
            </a:r>
            <a:r>
              <a:rPr lang="en-US" sz="2800" b="1" dirty="0" err="1"/>
              <a:t>bị</a:t>
            </a:r>
            <a:r>
              <a:rPr lang="en-US" sz="2800" b="1" dirty="0"/>
              <a:t> </a:t>
            </a:r>
            <a:r>
              <a:rPr lang="en-US" sz="2800" b="1" dirty="0" err="1"/>
              <a:t>điện</a:t>
            </a:r>
            <a:r>
              <a:rPr lang="en-US" sz="2800" b="1" dirty="0"/>
              <a:t> </a:t>
            </a:r>
            <a:r>
              <a:rPr lang="en-US" sz="2800" b="1" dirty="0" err="1"/>
              <a:t>tử</a:t>
            </a:r>
            <a:r>
              <a:rPr lang="en-US" sz="2800" b="1" dirty="0"/>
              <a:t> </a:t>
            </a:r>
            <a:r>
              <a:rPr lang="en-US" sz="2800" dirty="0" err="1"/>
              <a:t>khác</a:t>
            </a:r>
            <a:r>
              <a:rPr lang="en-US" sz="2800" dirty="0"/>
              <a:t> đ</a:t>
            </a:r>
            <a:r>
              <a:rPr lang="vi-VN" sz="2800" dirty="0"/>
              <a:t>ư</a:t>
            </a:r>
            <a:r>
              <a:rPr lang="en-US" sz="2800" dirty="0" err="1"/>
              <a:t>ợc</a:t>
            </a:r>
            <a:r>
              <a:rPr lang="en-US" sz="2800" dirty="0"/>
              <a:t> </a:t>
            </a:r>
            <a:r>
              <a:rPr lang="en-US" sz="2800" b="1" dirty="0" err="1"/>
              <a:t>kết</a:t>
            </a:r>
            <a:r>
              <a:rPr lang="en-US" sz="2800" b="1" dirty="0"/>
              <a:t> </a:t>
            </a:r>
            <a:r>
              <a:rPr lang="en-US" sz="2800" b="1" dirty="0" err="1"/>
              <a:t>nối</a:t>
            </a:r>
            <a:r>
              <a:rPr lang="en-US" sz="2800" b="1" dirty="0"/>
              <a:t> </a:t>
            </a:r>
            <a:r>
              <a:rPr lang="en-US" sz="2800" b="1" dirty="0" err="1"/>
              <a:t>với</a:t>
            </a:r>
            <a:r>
              <a:rPr lang="en-US" sz="2800" b="1" dirty="0"/>
              <a:t> </a:t>
            </a:r>
            <a:r>
              <a:rPr lang="en-US" sz="2800" b="1" dirty="0" err="1"/>
              <a:t>nhau</a:t>
            </a:r>
            <a:r>
              <a:rPr lang="en-US" sz="2800" dirty="0"/>
              <a:t>. </a:t>
            </a:r>
          </a:p>
          <a:p>
            <a:pPr algn="just"/>
            <a:r>
              <a:rPr lang="vi-VN" sz="2800" b="1" dirty="0"/>
              <a:t>Internet </a:t>
            </a:r>
            <a:r>
              <a:rPr lang="vi-VN" sz="2800" dirty="0"/>
              <a:t>được tạo thành từ nhiều mạng nhỏ hơn</a:t>
            </a:r>
            <a:r>
              <a:rPr lang="en-US" sz="2800" dirty="0"/>
              <a:t>. </a:t>
            </a:r>
          </a:p>
          <a:p>
            <a:pPr algn="just"/>
            <a:r>
              <a:rPr lang="en-US" sz="2800" dirty="0" err="1"/>
              <a:t>Thông</a:t>
            </a:r>
            <a:r>
              <a:rPr lang="en-US" sz="2800" dirty="0"/>
              <a:t> qua Internet, ng</a:t>
            </a:r>
            <a:r>
              <a:rPr lang="vi-VN" sz="2800" dirty="0"/>
              <a:t>ư</a:t>
            </a:r>
            <a:r>
              <a:rPr lang="en-US" sz="2800" dirty="0" err="1"/>
              <a:t>ời</a:t>
            </a:r>
            <a:r>
              <a:rPr lang="en-US" sz="2800" dirty="0"/>
              <a:t> </a:t>
            </a:r>
            <a:r>
              <a:rPr lang="en-US" sz="2800" dirty="0" err="1"/>
              <a:t>dùng</a:t>
            </a:r>
            <a:r>
              <a:rPr lang="en-US" sz="2800" dirty="0"/>
              <a:t> </a:t>
            </a:r>
            <a:r>
              <a:rPr lang="vi-VN" sz="2800" dirty="0"/>
              <a:t>có thể </a:t>
            </a:r>
            <a:r>
              <a:rPr lang="vi-VN" sz="2800" b="1" i="1" dirty="0"/>
              <a:t>giao tiếp và chia sẻ thông tin</a:t>
            </a:r>
            <a:r>
              <a:rPr lang="vi-VN" sz="2800" dirty="0"/>
              <a:t>.</a:t>
            </a:r>
            <a:endParaRPr lang="en-US" sz="2800" dirty="0"/>
          </a:p>
        </p:txBody>
      </p:sp>
      <p:pic>
        <p:nvPicPr>
          <p:cNvPr id="2060" name="Picture 12" descr="Bài 2. Mạng thông tin toàn cầu internet | Loigiaihay">
            <a:extLst>
              <a:ext uri="{FF2B5EF4-FFF2-40B4-BE49-F238E27FC236}">
                <a16:creationId xmlns:a16="http://schemas.microsoft.com/office/drawing/2014/main" id="{7C91D2F0-9035-48C5-A7E7-F27E8E8E9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253" y="2741917"/>
            <a:ext cx="3973910" cy="32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18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3061-6911-460F-8789-2118B1B661CC}"/>
              </a:ext>
            </a:extLst>
          </p:cNvPr>
          <p:cNvSpPr>
            <a:spLocks noGrp="1"/>
          </p:cNvSpPr>
          <p:nvPr>
            <p:ph type="title"/>
          </p:nvPr>
        </p:nvSpPr>
        <p:spPr/>
        <p:txBody>
          <a:bodyPr/>
          <a:lstStyle/>
          <a:p>
            <a:r>
              <a:rPr lang="en-US" dirty="0"/>
              <a:t>HTML (Hypertext Markup Language)</a:t>
            </a:r>
          </a:p>
        </p:txBody>
      </p:sp>
      <p:sp>
        <p:nvSpPr>
          <p:cNvPr id="3" name="Content Placeholder 2">
            <a:extLst>
              <a:ext uri="{FF2B5EF4-FFF2-40B4-BE49-F238E27FC236}">
                <a16:creationId xmlns:a16="http://schemas.microsoft.com/office/drawing/2014/main" id="{61BC399A-33A7-4F40-97F7-FB84D14B333D}"/>
              </a:ext>
            </a:extLst>
          </p:cNvPr>
          <p:cNvSpPr>
            <a:spLocks noGrp="1"/>
          </p:cNvSpPr>
          <p:nvPr>
            <p:ph idx="1"/>
          </p:nvPr>
        </p:nvSpPr>
        <p:spPr/>
        <p:txBody>
          <a:bodyPr/>
          <a:lstStyle/>
          <a:p>
            <a:r>
              <a:rPr lang="en-US" b="1" dirty="0">
                <a:solidFill>
                  <a:srgbClr val="FF0000"/>
                </a:solidFill>
              </a:rPr>
              <a:t>HTML</a:t>
            </a:r>
            <a:r>
              <a:rPr lang="en-US" dirty="0"/>
              <a:t> </a:t>
            </a:r>
            <a:r>
              <a:rPr lang="vi-VN" dirty="0"/>
              <a:t>là một ngôn ngữ được tiêu chuẩn hóa </a:t>
            </a:r>
            <a:r>
              <a:rPr lang="en-US" dirty="0" err="1"/>
              <a:t>dùng</a:t>
            </a:r>
            <a:r>
              <a:rPr lang="vi-VN" dirty="0"/>
              <a:t> để tạo các trang web</a:t>
            </a:r>
            <a:endParaRPr lang="en-US" dirty="0"/>
          </a:p>
        </p:txBody>
      </p:sp>
      <p:pic>
        <p:nvPicPr>
          <p:cNvPr id="5" name="Picture 4">
            <a:extLst>
              <a:ext uri="{FF2B5EF4-FFF2-40B4-BE49-F238E27FC236}">
                <a16:creationId xmlns:a16="http://schemas.microsoft.com/office/drawing/2014/main" id="{B42B5057-5147-4782-A5CD-0B417E4A280A}"/>
              </a:ext>
            </a:extLst>
          </p:cNvPr>
          <p:cNvPicPr>
            <a:picLocks noChangeAspect="1"/>
          </p:cNvPicPr>
          <p:nvPr/>
        </p:nvPicPr>
        <p:blipFill>
          <a:blip r:embed="rId2"/>
          <a:stretch>
            <a:fillRect/>
          </a:stretch>
        </p:blipFill>
        <p:spPr>
          <a:xfrm>
            <a:off x="3265260" y="2965371"/>
            <a:ext cx="5011936" cy="35659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9616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83D8-8F83-4DC0-BD44-55775E304D61}"/>
              </a:ext>
            </a:extLst>
          </p:cNvPr>
          <p:cNvSpPr>
            <a:spLocks noGrp="1"/>
          </p:cNvSpPr>
          <p:nvPr>
            <p:ph type="title"/>
          </p:nvPr>
        </p:nvSpPr>
        <p:spPr/>
        <p:txBody>
          <a:bodyPr/>
          <a:lstStyle/>
          <a:p>
            <a:r>
              <a:rPr lang="en-US" dirty="0"/>
              <a:t>CSS (Cascading Style Sheets)</a:t>
            </a:r>
          </a:p>
        </p:txBody>
      </p:sp>
      <p:sp>
        <p:nvSpPr>
          <p:cNvPr id="3" name="Content Placeholder 2">
            <a:extLst>
              <a:ext uri="{FF2B5EF4-FFF2-40B4-BE49-F238E27FC236}">
                <a16:creationId xmlns:a16="http://schemas.microsoft.com/office/drawing/2014/main" id="{32F53A08-784C-4038-8BA4-F1641C92986B}"/>
              </a:ext>
            </a:extLst>
          </p:cNvPr>
          <p:cNvSpPr>
            <a:spLocks noGrp="1"/>
          </p:cNvSpPr>
          <p:nvPr>
            <p:ph idx="1"/>
          </p:nvPr>
        </p:nvSpPr>
        <p:spPr>
          <a:xfrm>
            <a:off x="1143001" y="2057400"/>
            <a:ext cx="4740564" cy="4038600"/>
          </a:xfrm>
        </p:spPr>
        <p:txBody>
          <a:bodyPr/>
          <a:lstStyle/>
          <a:p>
            <a:pPr algn="just"/>
            <a:r>
              <a:rPr lang="en-US" b="1" dirty="0">
                <a:solidFill>
                  <a:srgbClr val="FF0000"/>
                </a:solidFill>
              </a:rPr>
              <a:t>CSS</a:t>
            </a:r>
            <a:r>
              <a:rPr lang="en-US" dirty="0"/>
              <a:t> </a:t>
            </a:r>
            <a:r>
              <a:rPr lang="en-US" dirty="0" err="1"/>
              <a:t>là</a:t>
            </a:r>
            <a:r>
              <a:rPr lang="en-US" dirty="0"/>
              <a:t> </a:t>
            </a:r>
            <a:r>
              <a:rPr lang="en-US" dirty="0" err="1"/>
              <a:t>công</a:t>
            </a:r>
            <a:r>
              <a:rPr lang="en-US" dirty="0"/>
              <a:t> </a:t>
            </a:r>
            <a:r>
              <a:rPr lang="en-US" dirty="0" err="1"/>
              <a:t>cụ</a:t>
            </a:r>
            <a:r>
              <a:rPr lang="en-US" dirty="0"/>
              <a:t> </a:t>
            </a:r>
            <a:r>
              <a:rPr lang="en-US" dirty="0" err="1"/>
              <a:t>định</a:t>
            </a:r>
            <a:r>
              <a:rPr lang="en-US" dirty="0"/>
              <a:t> </a:t>
            </a:r>
            <a:r>
              <a:rPr lang="en-US" dirty="0" err="1"/>
              <a:t>dạng</a:t>
            </a:r>
            <a:r>
              <a:rPr lang="en-US" dirty="0"/>
              <a:t> </a:t>
            </a:r>
            <a:r>
              <a:rPr lang="en-US" dirty="0" err="1"/>
              <a:t>các</a:t>
            </a:r>
            <a:r>
              <a:rPr lang="en-US" dirty="0"/>
              <a:t> t</a:t>
            </a:r>
            <a:r>
              <a:rPr lang="vi-VN" dirty="0"/>
              <a:t>huộc tính trình</a:t>
            </a:r>
            <a:r>
              <a:rPr lang="en-US" dirty="0"/>
              <a:t>: Font color</a:t>
            </a:r>
            <a:r>
              <a:rPr lang="vi-VN" dirty="0"/>
              <a:t>,</a:t>
            </a:r>
            <a:r>
              <a:rPr lang="en-US" dirty="0"/>
              <a:t> Background</a:t>
            </a:r>
            <a:r>
              <a:rPr lang="vi-VN" dirty="0"/>
              <a:t>, </a:t>
            </a:r>
            <a:r>
              <a:rPr lang="en-US" dirty="0"/>
              <a:t>Align</a:t>
            </a:r>
          </a:p>
        </p:txBody>
      </p:sp>
      <p:pic>
        <p:nvPicPr>
          <p:cNvPr id="6" name="Picture 5">
            <a:extLst>
              <a:ext uri="{FF2B5EF4-FFF2-40B4-BE49-F238E27FC236}">
                <a16:creationId xmlns:a16="http://schemas.microsoft.com/office/drawing/2014/main" id="{9CC4F138-2F5E-495F-8A29-F9EAF14951C9}"/>
              </a:ext>
            </a:extLst>
          </p:cNvPr>
          <p:cNvPicPr>
            <a:picLocks noChangeAspect="1"/>
          </p:cNvPicPr>
          <p:nvPr/>
        </p:nvPicPr>
        <p:blipFill>
          <a:blip r:embed="rId2"/>
          <a:stretch>
            <a:fillRect/>
          </a:stretch>
        </p:blipFill>
        <p:spPr>
          <a:xfrm>
            <a:off x="6080760" y="1702864"/>
            <a:ext cx="4244708" cy="47476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3916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3A169-3EA5-4129-AE00-10A79E398BF5}"/>
              </a:ext>
            </a:extLst>
          </p:cNvPr>
          <p:cNvSpPr>
            <a:spLocks noGrp="1"/>
          </p:cNvSpPr>
          <p:nvPr>
            <p:ph type="title"/>
          </p:nvPr>
        </p:nvSpPr>
        <p:spPr/>
        <p:txBody>
          <a:bodyPr/>
          <a:lstStyle/>
          <a:p>
            <a:r>
              <a:rPr lang="en-US" dirty="0"/>
              <a:t>Hyperlinks</a:t>
            </a:r>
          </a:p>
        </p:txBody>
      </p:sp>
      <p:sp>
        <p:nvSpPr>
          <p:cNvPr id="3" name="Content Placeholder 2">
            <a:extLst>
              <a:ext uri="{FF2B5EF4-FFF2-40B4-BE49-F238E27FC236}">
                <a16:creationId xmlns:a16="http://schemas.microsoft.com/office/drawing/2014/main" id="{7F539E94-FC58-426F-9E50-B5D9DB5F565B}"/>
              </a:ext>
            </a:extLst>
          </p:cNvPr>
          <p:cNvSpPr>
            <a:spLocks noGrp="1"/>
          </p:cNvSpPr>
          <p:nvPr>
            <p:ph idx="1"/>
          </p:nvPr>
        </p:nvSpPr>
        <p:spPr/>
        <p:txBody>
          <a:bodyPr/>
          <a:lstStyle/>
          <a:p>
            <a:r>
              <a:rPr lang="vi-VN" b="1" dirty="0"/>
              <a:t>World Wide Web</a:t>
            </a:r>
            <a:r>
              <a:rPr lang="en-US" b="1" dirty="0"/>
              <a:t>: </a:t>
            </a:r>
            <a:r>
              <a:rPr lang="en-US" dirty="0"/>
              <a:t>bao </a:t>
            </a:r>
            <a:r>
              <a:rPr lang="en-US" dirty="0" err="1"/>
              <a:t>gồm</a:t>
            </a:r>
            <a:r>
              <a:rPr lang="en-US" dirty="0"/>
              <a:t> </a:t>
            </a:r>
            <a:r>
              <a:rPr lang="en-US" dirty="0" err="1"/>
              <a:t>một</a:t>
            </a:r>
            <a:r>
              <a:rPr lang="vi-VN" dirty="0"/>
              <a:t> tập các tài liệu được kết nối với nhau thông qua các </a:t>
            </a:r>
            <a:r>
              <a:rPr lang="vi-VN" b="1" dirty="0"/>
              <a:t>siêu liên kết</a:t>
            </a:r>
            <a:r>
              <a:rPr lang="en-US" b="1" dirty="0"/>
              <a:t> (hyperlink)</a:t>
            </a:r>
            <a:r>
              <a:rPr lang="vi-VN" dirty="0"/>
              <a:t>. </a:t>
            </a:r>
            <a:endParaRPr lang="en-US" dirty="0"/>
          </a:p>
          <a:p>
            <a:r>
              <a:rPr lang="en-US" dirty="0"/>
              <a:t>Khi click </a:t>
            </a:r>
            <a:r>
              <a:rPr lang="vi-VN" dirty="0"/>
              <a:t>vào một </a:t>
            </a:r>
            <a:r>
              <a:rPr lang="vi-VN" b="1" dirty="0"/>
              <a:t>siêu liên kết </a:t>
            </a:r>
            <a:r>
              <a:rPr lang="vi-VN" dirty="0"/>
              <a:t>trong một trang web </a:t>
            </a:r>
            <a:r>
              <a:rPr lang="en-US" dirty="0" err="1"/>
              <a:t>sẽ</a:t>
            </a:r>
            <a:r>
              <a:rPr lang="en-US" dirty="0"/>
              <a:t> </a:t>
            </a:r>
            <a:r>
              <a:rPr lang="vi-VN" dirty="0"/>
              <a:t>chuyển đến một trang web (được kết nối) khác</a:t>
            </a:r>
            <a:endParaRPr lang="en-US" dirty="0"/>
          </a:p>
          <a:p>
            <a:r>
              <a:rPr lang="en-US" dirty="0" err="1"/>
              <a:t>Trong</a:t>
            </a:r>
            <a:r>
              <a:rPr lang="en-US" dirty="0"/>
              <a:t> HTML, hyperlinks </a:t>
            </a:r>
            <a:r>
              <a:rPr lang="en-US" dirty="0" err="1"/>
              <a:t>sử</a:t>
            </a:r>
            <a:r>
              <a:rPr lang="en-US" dirty="0"/>
              <a:t> </a:t>
            </a:r>
            <a:r>
              <a:rPr lang="en-US" dirty="0" err="1"/>
              <a:t>dụng</a:t>
            </a:r>
            <a:r>
              <a:rPr lang="en-US" dirty="0"/>
              <a:t> </a:t>
            </a:r>
            <a:r>
              <a:rPr lang="en-US" dirty="0" err="1"/>
              <a:t>thẻ</a:t>
            </a:r>
            <a:r>
              <a:rPr lang="en-US" dirty="0"/>
              <a:t> </a:t>
            </a:r>
            <a:r>
              <a:rPr lang="en-US" b="1" dirty="0">
                <a:solidFill>
                  <a:srgbClr val="FF0000"/>
                </a:solidFill>
              </a:rPr>
              <a:t>&lt;a&gt; </a:t>
            </a:r>
          </a:p>
          <a:p>
            <a:pPr marL="0" indent="0" algn="ctr">
              <a:buNone/>
            </a:pPr>
            <a:r>
              <a:rPr lang="en-US" b="1" dirty="0">
                <a:solidFill>
                  <a:srgbClr val="FF0000"/>
                </a:solidFill>
              </a:rPr>
              <a:t>&lt;a</a:t>
            </a:r>
            <a:r>
              <a:rPr lang="en-US" b="1" dirty="0"/>
              <a:t> </a:t>
            </a:r>
            <a:r>
              <a:rPr lang="en-US" b="1" dirty="0" err="1">
                <a:solidFill>
                  <a:srgbClr val="0070C0"/>
                </a:solidFill>
              </a:rPr>
              <a:t>href</a:t>
            </a:r>
            <a:r>
              <a:rPr lang="en-US" b="1" dirty="0">
                <a:solidFill>
                  <a:srgbClr val="0070C0"/>
                </a:solidFill>
              </a:rPr>
              <a:t>= “</a:t>
            </a:r>
            <a:r>
              <a:rPr lang="en-US" b="1" dirty="0" err="1">
                <a:solidFill>
                  <a:srgbClr val="0070C0"/>
                </a:solidFill>
              </a:rPr>
              <a:t>url</a:t>
            </a:r>
            <a:r>
              <a:rPr lang="en-US" b="1" dirty="0">
                <a:solidFill>
                  <a:srgbClr val="0070C0"/>
                </a:solidFill>
              </a:rPr>
              <a:t>”</a:t>
            </a:r>
            <a:r>
              <a:rPr lang="en-US" b="1" dirty="0">
                <a:solidFill>
                  <a:srgbClr val="FF0000"/>
                </a:solidFill>
              </a:rPr>
              <a:t>&gt; </a:t>
            </a:r>
            <a:r>
              <a:rPr lang="en-US" b="1" dirty="0"/>
              <a:t>link text </a:t>
            </a:r>
            <a:r>
              <a:rPr lang="en-US" b="1" dirty="0">
                <a:solidFill>
                  <a:srgbClr val="FF0000"/>
                </a:solidFill>
              </a:rPr>
              <a:t>&lt;/a&gt;</a:t>
            </a:r>
          </a:p>
          <a:p>
            <a:pPr marL="0" indent="0">
              <a:buNone/>
            </a:pPr>
            <a:r>
              <a:rPr lang="en-US" b="1" dirty="0">
                <a:solidFill>
                  <a:srgbClr val="FF0000"/>
                </a:solidFill>
              </a:rPr>
              <a:t>Khi click </a:t>
            </a:r>
            <a:r>
              <a:rPr lang="en-US" b="1" dirty="0" err="1">
                <a:solidFill>
                  <a:srgbClr val="FF0000"/>
                </a:solidFill>
              </a:rPr>
              <a:t>vào</a:t>
            </a:r>
            <a:r>
              <a:rPr lang="en-US" b="1" dirty="0">
                <a:solidFill>
                  <a:srgbClr val="FF0000"/>
                </a:solidFill>
              </a:rPr>
              <a:t> Link, con </a:t>
            </a:r>
            <a:r>
              <a:rPr lang="en-US" b="1" dirty="0" err="1">
                <a:solidFill>
                  <a:srgbClr val="FF0000"/>
                </a:solidFill>
              </a:rPr>
              <a:t>trỏ</a:t>
            </a:r>
            <a:r>
              <a:rPr lang="en-US" b="1" dirty="0">
                <a:solidFill>
                  <a:srgbClr val="FF0000"/>
                </a:solidFill>
              </a:rPr>
              <a:t> </a:t>
            </a:r>
            <a:r>
              <a:rPr lang="en-US" b="1" dirty="0" err="1">
                <a:solidFill>
                  <a:srgbClr val="FF0000"/>
                </a:solidFill>
              </a:rPr>
              <a:t>có</a:t>
            </a:r>
            <a:r>
              <a:rPr lang="en-US" b="1" dirty="0">
                <a:solidFill>
                  <a:srgbClr val="FF0000"/>
                </a:solidFill>
              </a:rPr>
              <a:t> </a:t>
            </a:r>
            <a:r>
              <a:rPr lang="en-US" b="1" dirty="0" err="1">
                <a:solidFill>
                  <a:srgbClr val="FF0000"/>
                </a:solidFill>
              </a:rPr>
              <a:t>dạng</a:t>
            </a:r>
            <a:r>
              <a:rPr lang="en-US" b="1" dirty="0">
                <a:solidFill>
                  <a:srgbClr val="FF0000"/>
                </a:solidFill>
              </a:rPr>
              <a:t> </a:t>
            </a:r>
          </a:p>
        </p:txBody>
      </p:sp>
      <p:pic>
        <p:nvPicPr>
          <p:cNvPr id="5" name="Picture 4">
            <a:extLst>
              <a:ext uri="{FF2B5EF4-FFF2-40B4-BE49-F238E27FC236}">
                <a16:creationId xmlns:a16="http://schemas.microsoft.com/office/drawing/2014/main" id="{94A5E4F9-EFFA-4C5B-80A8-2A535CBD321F}"/>
              </a:ext>
            </a:extLst>
          </p:cNvPr>
          <p:cNvPicPr>
            <a:picLocks noChangeAspect="1"/>
          </p:cNvPicPr>
          <p:nvPr/>
        </p:nvPicPr>
        <p:blipFill>
          <a:blip r:embed="rId2"/>
          <a:stretch>
            <a:fillRect/>
          </a:stretch>
        </p:blipFill>
        <p:spPr>
          <a:xfrm>
            <a:off x="7374644" y="5197818"/>
            <a:ext cx="615848" cy="696880"/>
          </a:xfrm>
          <a:prstGeom prst="rect">
            <a:avLst/>
          </a:prstGeom>
        </p:spPr>
      </p:pic>
    </p:spTree>
    <p:extLst>
      <p:ext uri="{BB962C8B-B14F-4D97-AF65-F5344CB8AC3E}">
        <p14:creationId xmlns:p14="http://schemas.microsoft.com/office/powerpoint/2010/main" val="4108072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3B48-AE91-41E1-B0B0-E66AA19533AA}"/>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8D43F702-EC01-4F17-AB20-3501FCDD25C0}"/>
              </a:ext>
            </a:extLst>
          </p:cNvPr>
          <p:cNvSpPr>
            <a:spLocks noGrp="1"/>
          </p:cNvSpPr>
          <p:nvPr>
            <p:ph idx="1"/>
          </p:nvPr>
        </p:nvSpPr>
        <p:spPr/>
        <p:txBody>
          <a:bodyPr/>
          <a:lstStyle/>
          <a:p>
            <a:pPr algn="just">
              <a:lnSpc>
                <a:spcPct val="100000"/>
              </a:lnSpc>
            </a:pPr>
            <a:r>
              <a:rPr lang="en-US" b="1" dirty="0">
                <a:solidFill>
                  <a:srgbClr val="FF0000"/>
                </a:solidFill>
              </a:rPr>
              <a:t>T</a:t>
            </a:r>
            <a:r>
              <a:rPr lang="vi-VN" b="1" dirty="0">
                <a:solidFill>
                  <a:srgbClr val="FF0000"/>
                </a:solidFill>
              </a:rPr>
              <a:t>rình duyệt web</a:t>
            </a:r>
            <a:r>
              <a:rPr lang="vi-VN" dirty="0">
                <a:solidFill>
                  <a:srgbClr val="FF0000"/>
                </a:solidFill>
              </a:rPr>
              <a:t> </a:t>
            </a:r>
            <a:r>
              <a:rPr lang="vi-VN" dirty="0"/>
              <a:t>là một ứng dụng phần mềm để truy cập thông tin trên </a:t>
            </a:r>
            <a:r>
              <a:rPr lang="vi-VN" b="1" dirty="0">
                <a:solidFill>
                  <a:srgbClr val="FF0000"/>
                </a:solidFill>
              </a:rPr>
              <a:t>World Wide Web</a:t>
            </a:r>
            <a:r>
              <a:rPr lang="vi-VN" dirty="0"/>
              <a:t>. </a:t>
            </a:r>
            <a:endParaRPr lang="en-US" dirty="0"/>
          </a:p>
          <a:p>
            <a:pPr algn="just">
              <a:lnSpc>
                <a:spcPct val="100000"/>
              </a:lnSpc>
            </a:pPr>
            <a:r>
              <a:rPr lang="vi-VN" dirty="0"/>
              <a:t>Mỗi trang web</a:t>
            </a:r>
            <a:r>
              <a:rPr lang="en-US" dirty="0"/>
              <a:t> </a:t>
            </a:r>
            <a:r>
              <a:rPr lang="vi-VN" dirty="0"/>
              <a:t>được xác định bằng một </a:t>
            </a:r>
            <a:r>
              <a:rPr lang="vi-VN" b="1" dirty="0"/>
              <a:t>URL</a:t>
            </a:r>
            <a:r>
              <a:rPr lang="vi-VN" dirty="0"/>
              <a:t> riêng biệt, cho phép các trình duyệt truy xuất và hiển thị chúng trên thiết bị của người dùng.</a:t>
            </a:r>
            <a:endParaRPr lang="en-US" dirty="0"/>
          </a:p>
        </p:txBody>
      </p:sp>
      <p:pic>
        <p:nvPicPr>
          <p:cNvPr id="1026" name="Picture 2" descr="Trình duyệt web là gì? Chức năng của trình duyệt web? - CMAY.VN">
            <a:extLst>
              <a:ext uri="{FF2B5EF4-FFF2-40B4-BE49-F238E27FC236}">
                <a16:creationId xmlns:a16="http://schemas.microsoft.com/office/drawing/2014/main" id="{56C119FD-6DF2-407D-8908-A0339BA77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991" y="4467225"/>
            <a:ext cx="3534064" cy="204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460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3B48-AE91-41E1-B0B0-E66AA19533AA}"/>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pic>
        <p:nvPicPr>
          <p:cNvPr id="5" name="Content Placeholder 4">
            <a:extLst>
              <a:ext uri="{FF2B5EF4-FFF2-40B4-BE49-F238E27FC236}">
                <a16:creationId xmlns:a16="http://schemas.microsoft.com/office/drawing/2014/main" id="{197238AC-08BB-4AA7-9BDF-5BB5B8B6A993}"/>
              </a:ext>
            </a:extLst>
          </p:cNvPr>
          <p:cNvPicPr>
            <a:picLocks noGrp="1" noChangeAspect="1"/>
          </p:cNvPicPr>
          <p:nvPr>
            <p:ph idx="1"/>
          </p:nvPr>
        </p:nvPicPr>
        <p:blipFill>
          <a:blip r:embed="rId2"/>
          <a:stretch>
            <a:fillRect/>
          </a:stretch>
        </p:blipFill>
        <p:spPr>
          <a:xfrm>
            <a:off x="2303679" y="1666737"/>
            <a:ext cx="7357557" cy="4734063"/>
          </a:xfrm>
        </p:spPr>
      </p:pic>
    </p:spTree>
    <p:extLst>
      <p:ext uri="{BB962C8B-B14F-4D97-AF65-F5344CB8AC3E}">
        <p14:creationId xmlns:p14="http://schemas.microsoft.com/office/powerpoint/2010/main" val="1202391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3B48-AE91-41E1-B0B0-E66AA19533AA}"/>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8D43F702-EC01-4F17-AB20-3501FCDD25C0}"/>
              </a:ext>
            </a:extLst>
          </p:cNvPr>
          <p:cNvSpPr>
            <a:spLocks noGrp="1"/>
          </p:cNvSpPr>
          <p:nvPr>
            <p:ph idx="1"/>
          </p:nvPr>
        </p:nvSpPr>
        <p:spPr/>
        <p:txBody>
          <a:bodyPr/>
          <a:lstStyle/>
          <a:p>
            <a:r>
              <a:rPr lang="en-US" b="1" dirty="0" err="1">
                <a:solidFill>
                  <a:srgbClr val="FF0000"/>
                </a:solidFill>
              </a:rPr>
              <a:t>Các</a:t>
            </a:r>
            <a:r>
              <a:rPr lang="en-US" b="1" dirty="0">
                <a:solidFill>
                  <a:srgbClr val="FF0000"/>
                </a:solidFill>
              </a:rPr>
              <a:t> </a:t>
            </a:r>
            <a:r>
              <a:rPr lang="en-US" b="1" dirty="0" err="1">
                <a:solidFill>
                  <a:srgbClr val="FF0000"/>
                </a:solidFill>
              </a:rPr>
              <a:t>nút</a:t>
            </a:r>
            <a:r>
              <a:rPr lang="en-US" b="1" dirty="0">
                <a:solidFill>
                  <a:srgbClr val="FF0000"/>
                </a:solidFill>
              </a:rPr>
              <a:t> </a:t>
            </a:r>
            <a:r>
              <a:rPr lang="en-US" b="1" dirty="0" err="1">
                <a:solidFill>
                  <a:srgbClr val="FF0000"/>
                </a:solidFill>
              </a:rPr>
              <a:t>lệnh</a:t>
            </a:r>
            <a:r>
              <a:rPr lang="en-US" b="1" dirty="0">
                <a:solidFill>
                  <a:srgbClr val="FF0000"/>
                </a:solidFill>
              </a:rPr>
              <a:t> </a:t>
            </a:r>
            <a:r>
              <a:rPr lang="en-US" b="1" dirty="0" err="1">
                <a:solidFill>
                  <a:srgbClr val="FF0000"/>
                </a:solidFill>
              </a:rPr>
              <a:t>thông</a:t>
            </a:r>
            <a:r>
              <a:rPr lang="en-US" b="1" dirty="0">
                <a:solidFill>
                  <a:srgbClr val="FF0000"/>
                </a:solidFill>
              </a:rPr>
              <a:t> </a:t>
            </a:r>
            <a:r>
              <a:rPr lang="en-US" b="1" dirty="0" err="1">
                <a:solidFill>
                  <a:srgbClr val="FF0000"/>
                </a:solidFill>
              </a:rPr>
              <a:t>dụng</a:t>
            </a:r>
            <a:r>
              <a:rPr lang="en-US" b="1" dirty="0">
                <a:solidFill>
                  <a:srgbClr val="FF0000"/>
                </a:solidFill>
              </a:rPr>
              <a:t> </a:t>
            </a:r>
            <a:r>
              <a:rPr lang="en-US" b="1" dirty="0" err="1">
                <a:solidFill>
                  <a:srgbClr val="FF0000"/>
                </a:solidFill>
              </a:rPr>
              <a:t>trên</a:t>
            </a:r>
            <a:r>
              <a:rPr lang="en-US" b="1" dirty="0">
                <a:solidFill>
                  <a:srgbClr val="FF0000"/>
                </a:solidFill>
              </a:rPr>
              <a:t> </a:t>
            </a:r>
            <a:r>
              <a:rPr lang="en-US" b="1" dirty="0" err="1">
                <a:solidFill>
                  <a:srgbClr val="FF0000"/>
                </a:solidFill>
              </a:rPr>
              <a:t>trình</a:t>
            </a:r>
            <a:r>
              <a:rPr lang="en-US" b="1" dirty="0">
                <a:solidFill>
                  <a:srgbClr val="FF0000"/>
                </a:solidFill>
              </a:rPr>
              <a:t> </a:t>
            </a:r>
            <a:r>
              <a:rPr lang="en-US" b="1" dirty="0" err="1">
                <a:solidFill>
                  <a:srgbClr val="FF0000"/>
                </a:solidFill>
              </a:rPr>
              <a:t>duyệt</a:t>
            </a:r>
            <a:endParaRPr lang="en-US" b="1" dirty="0">
              <a:solidFill>
                <a:srgbClr val="FF0000"/>
              </a:solidFill>
            </a:endParaRPr>
          </a:p>
          <a:p>
            <a:endParaRPr lang="en-US" dirty="0"/>
          </a:p>
        </p:txBody>
      </p:sp>
      <p:pic>
        <p:nvPicPr>
          <p:cNvPr id="7" name="Picture 6">
            <a:extLst>
              <a:ext uri="{FF2B5EF4-FFF2-40B4-BE49-F238E27FC236}">
                <a16:creationId xmlns:a16="http://schemas.microsoft.com/office/drawing/2014/main" id="{D44F3AA0-0BC1-4333-92AC-1C3742083779}"/>
              </a:ext>
            </a:extLst>
          </p:cNvPr>
          <p:cNvPicPr>
            <a:picLocks noChangeAspect="1"/>
          </p:cNvPicPr>
          <p:nvPr/>
        </p:nvPicPr>
        <p:blipFill>
          <a:blip r:embed="rId2"/>
          <a:stretch>
            <a:fillRect/>
          </a:stretch>
        </p:blipFill>
        <p:spPr>
          <a:xfrm>
            <a:off x="2589539" y="2811915"/>
            <a:ext cx="6572934" cy="28127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4839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2DCB-BBAC-42D7-B581-A43A7610C1B6}"/>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6E2122A4-079C-474C-8684-CFB4BADAD5FB}"/>
              </a:ext>
            </a:extLst>
          </p:cNvPr>
          <p:cNvSpPr>
            <a:spLocks noGrp="1"/>
          </p:cNvSpPr>
          <p:nvPr>
            <p:ph idx="1"/>
          </p:nvPr>
        </p:nvSpPr>
        <p:spPr/>
        <p:txBody>
          <a:bodyPr>
            <a:normAutofit/>
          </a:bodyPr>
          <a:lstStyle/>
          <a:p>
            <a:pPr>
              <a:lnSpc>
                <a:spcPct val="100000"/>
              </a:lnSpc>
            </a:pPr>
            <a:r>
              <a:rPr lang="en-US" b="1" dirty="0">
                <a:solidFill>
                  <a:srgbClr val="FF0000"/>
                </a:solidFill>
              </a:rPr>
              <a:t>Browser Tabs</a:t>
            </a:r>
            <a:r>
              <a:rPr lang="en-US" b="1" dirty="0"/>
              <a:t>: </a:t>
            </a:r>
            <a:r>
              <a:rPr lang="vi-VN" dirty="0"/>
              <a:t>các trang web khác nhau </a:t>
            </a:r>
            <a:r>
              <a:rPr lang="en-US" dirty="0" err="1"/>
              <a:t>hiển</a:t>
            </a:r>
            <a:r>
              <a:rPr lang="en-US" dirty="0"/>
              <a:t> </a:t>
            </a:r>
            <a:r>
              <a:rPr lang="en-US" dirty="0" err="1"/>
              <a:t>thị</a:t>
            </a:r>
            <a:r>
              <a:rPr lang="en-US" dirty="0"/>
              <a:t> </a:t>
            </a:r>
            <a:r>
              <a:rPr lang="en-US" dirty="0" err="1"/>
              <a:t>trên</a:t>
            </a:r>
            <a:r>
              <a:rPr lang="en-US" dirty="0"/>
              <a:t> </a:t>
            </a:r>
            <a:r>
              <a:rPr lang="en-US" dirty="0" err="1"/>
              <a:t>cùng</a:t>
            </a:r>
            <a:r>
              <a:rPr lang="en-US" dirty="0"/>
              <a:t> </a:t>
            </a:r>
            <a:r>
              <a:rPr lang="en-US" dirty="0" err="1"/>
              <a:t>một</a:t>
            </a:r>
            <a:r>
              <a:rPr lang="en-US" dirty="0"/>
              <a:t> </a:t>
            </a:r>
            <a:r>
              <a:rPr lang="en-US" dirty="0" err="1"/>
              <a:t>cửa</a:t>
            </a:r>
            <a:r>
              <a:rPr lang="en-US" dirty="0"/>
              <a:t> </a:t>
            </a:r>
            <a:r>
              <a:rPr lang="en-US" dirty="0" err="1"/>
              <a:t>sổ</a:t>
            </a:r>
            <a:r>
              <a:rPr lang="en-US" dirty="0"/>
              <a:t> </a:t>
            </a:r>
            <a:r>
              <a:rPr lang="en-US" dirty="0" err="1"/>
              <a:t>trình</a:t>
            </a:r>
            <a:r>
              <a:rPr lang="en-US" dirty="0"/>
              <a:t> </a:t>
            </a:r>
            <a:r>
              <a:rPr lang="en-US" dirty="0" err="1"/>
              <a:t>duyệt</a:t>
            </a:r>
            <a:r>
              <a:rPr lang="en-US" dirty="0"/>
              <a:t>, </a:t>
            </a:r>
            <a:r>
              <a:rPr lang="vi-VN" dirty="0"/>
              <a:t>mỗi trang trong tab riêng.</a:t>
            </a:r>
            <a:endParaRPr lang="en-US" dirty="0"/>
          </a:p>
          <a:p>
            <a:pPr>
              <a:lnSpc>
                <a:spcPct val="100000"/>
              </a:lnSpc>
            </a:pPr>
            <a:r>
              <a:rPr lang="en-US" b="1" dirty="0" err="1"/>
              <a:t>Các</a:t>
            </a:r>
            <a:r>
              <a:rPr lang="en-US" b="1" dirty="0"/>
              <a:t> </a:t>
            </a:r>
            <a:r>
              <a:rPr lang="en-US" b="1" dirty="0" err="1"/>
              <a:t>tạo</a:t>
            </a:r>
            <a:r>
              <a:rPr lang="en-US" b="1" dirty="0"/>
              <a:t> </a:t>
            </a:r>
            <a:r>
              <a:rPr lang="en-US" b="1" dirty="0" err="1"/>
              <a:t>một</a:t>
            </a:r>
            <a:r>
              <a:rPr lang="en-US" b="1" dirty="0"/>
              <a:t> tab </a:t>
            </a:r>
            <a:r>
              <a:rPr lang="en-US" b="1" dirty="0" err="1"/>
              <a:t>mới</a:t>
            </a:r>
            <a:r>
              <a:rPr lang="en-US" b="1" dirty="0"/>
              <a:t>:</a:t>
            </a:r>
          </a:p>
          <a:p>
            <a:pPr lvl="1">
              <a:lnSpc>
                <a:spcPct val="100000"/>
              </a:lnSpc>
            </a:pPr>
            <a:r>
              <a:rPr lang="en-US" dirty="0"/>
              <a:t>Click </a:t>
            </a:r>
            <a:r>
              <a:rPr lang="en-US" dirty="0" err="1"/>
              <a:t>nút</a:t>
            </a:r>
            <a:r>
              <a:rPr lang="en-US" dirty="0"/>
              <a:t> </a:t>
            </a:r>
            <a:r>
              <a:rPr lang="en-US" b="1" dirty="0"/>
              <a:t>New Tab </a:t>
            </a:r>
          </a:p>
          <a:p>
            <a:pPr lvl="1">
              <a:lnSpc>
                <a:spcPct val="100000"/>
              </a:lnSpc>
            </a:pPr>
            <a:r>
              <a:rPr lang="en-US" dirty="0" err="1"/>
              <a:t>Nhấn</a:t>
            </a:r>
            <a:r>
              <a:rPr lang="en-US" dirty="0"/>
              <a:t>  </a:t>
            </a:r>
          </a:p>
          <a:p>
            <a:pPr lvl="1">
              <a:lnSpc>
                <a:spcPct val="100000"/>
              </a:lnSpc>
            </a:pPr>
            <a:r>
              <a:rPr lang="en-US" dirty="0"/>
              <a:t>Click </a:t>
            </a:r>
            <a:r>
              <a:rPr lang="en-US" dirty="0" err="1"/>
              <a:t>chuột</a:t>
            </a:r>
            <a:r>
              <a:rPr lang="en-US" dirty="0"/>
              <a:t> </a:t>
            </a:r>
            <a:r>
              <a:rPr lang="en-US" dirty="0" err="1"/>
              <a:t>phải</a:t>
            </a:r>
            <a:r>
              <a:rPr lang="en-US" dirty="0"/>
              <a:t> </a:t>
            </a:r>
            <a:r>
              <a:rPr lang="en-US" dirty="0" err="1"/>
              <a:t>trên</a:t>
            </a:r>
            <a:r>
              <a:rPr lang="en-US" dirty="0"/>
              <a:t> </a:t>
            </a:r>
            <a:r>
              <a:rPr lang="en-US" dirty="0" err="1"/>
              <a:t>một</a:t>
            </a:r>
            <a:r>
              <a:rPr lang="en-US" dirty="0"/>
              <a:t> tab </a:t>
            </a:r>
            <a:r>
              <a:rPr lang="en-US" dirty="0" err="1"/>
              <a:t>và</a:t>
            </a:r>
            <a:r>
              <a:rPr lang="en-US" dirty="0"/>
              <a:t> </a:t>
            </a:r>
            <a:r>
              <a:rPr lang="en-US" dirty="0" err="1"/>
              <a:t>chọn</a:t>
            </a:r>
            <a:r>
              <a:rPr lang="en-US" dirty="0"/>
              <a:t> </a:t>
            </a:r>
            <a:r>
              <a:rPr lang="en-US" b="1" dirty="0"/>
              <a:t>New tab</a:t>
            </a:r>
          </a:p>
          <a:p>
            <a:pPr lvl="1">
              <a:lnSpc>
                <a:spcPct val="100000"/>
              </a:lnSpc>
            </a:pPr>
            <a:r>
              <a:rPr lang="en-US" dirty="0" err="1"/>
              <a:t>Nếu</a:t>
            </a:r>
            <a:r>
              <a:rPr lang="en-US" dirty="0"/>
              <a:t> </a:t>
            </a:r>
            <a:r>
              <a:rPr lang="en-US" dirty="0" err="1"/>
              <a:t>có</a:t>
            </a:r>
            <a:r>
              <a:rPr lang="en-US" dirty="0"/>
              <a:t> </a:t>
            </a:r>
            <a:r>
              <a:rPr lang="en-US" dirty="0" err="1"/>
              <a:t>hiển</a:t>
            </a:r>
            <a:r>
              <a:rPr lang="en-US" dirty="0"/>
              <a:t> </a:t>
            </a:r>
            <a:r>
              <a:rPr lang="en-US" dirty="0" err="1"/>
              <a:t>thị</a:t>
            </a:r>
            <a:r>
              <a:rPr lang="en-US" dirty="0"/>
              <a:t> Menu bar </a:t>
            </a:r>
            <a:r>
              <a:rPr lang="en-US" dirty="0" err="1"/>
              <a:t>thì</a:t>
            </a:r>
            <a:r>
              <a:rPr lang="en-US" dirty="0"/>
              <a:t> </a:t>
            </a:r>
            <a:r>
              <a:rPr lang="en-US" dirty="0" err="1"/>
              <a:t>chọn</a:t>
            </a:r>
            <a:r>
              <a:rPr lang="en-US" dirty="0"/>
              <a:t> </a:t>
            </a:r>
            <a:r>
              <a:rPr lang="en-US" b="1" dirty="0"/>
              <a:t>File</a:t>
            </a:r>
            <a:r>
              <a:rPr lang="en-US" dirty="0"/>
              <a:t> </a:t>
            </a:r>
            <a:r>
              <a:rPr lang="en-US" dirty="0" err="1"/>
              <a:t>và</a:t>
            </a:r>
            <a:r>
              <a:rPr lang="en-US" dirty="0"/>
              <a:t> click </a:t>
            </a:r>
            <a:r>
              <a:rPr lang="en-US" b="1" dirty="0"/>
              <a:t>New tab.</a:t>
            </a:r>
          </a:p>
        </p:txBody>
      </p:sp>
      <p:pic>
        <p:nvPicPr>
          <p:cNvPr id="5" name="Picture 4">
            <a:extLst>
              <a:ext uri="{FF2B5EF4-FFF2-40B4-BE49-F238E27FC236}">
                <a16:creationId xmlns:a16="http://schemas.microsoft.com/office/drawing/2014/main" id="{B66B7B83-226F-4E17-A676-C6711AB3EB05}"/>
              </a:ext>
            </a:extLst>
          </p:cNvPr>
          <p:cNvPicPr>
            <a:picLocks noChangeAspect="1"/>
          </p:cNvPicPr>
          <p:nvPr/>
        </p:nvPicPr>
        <p:blipFill>
          <a:blip r:embed="rId2"/>
          <a:stretch>
            <a:fillRect/>
          </a:stretch>
        </p:blipFill>
        <p:spPr>
          <a:xfrm>
            <a:off x="2868551" y="4076700"/>
            <a:ext cx="1442823" cy="456402"/>
          </a:xfrm>
          <a:prstGeom prst="rect">
            <a:avLst/>
          </a:prstGeom>
        </p:spPr>
      </p:pic>
    </p:spTree>
    <p:extLst>
      <p:ext uri="{BB962C8B-B14F-4D97-AF65-F5344CB8AC3E}">
        <p14:creationId xmlns:p14="http://schemas.microsoft.com/office/powerpoint/2010/main" val="1169134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A58C-BC76-45AF-ABEA-34F8F6D2BDA2}"/>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8F3F1DEB-54AB-4EE1-A9FF-4482FA8DE421}"/>
              </a:ext>
            </a:extLst>
          </p:cNvPr>
          <p:cNvSpPr>
            <a:spLocks noGrp="1"/>
          </p:cNvSpPr>
          <p:nvPr>
            <p:ph idx="1"/>
          </p:nvPr>
        </p:nvSpPr>
        <p:spPr/>
        <p:txBody>
          <a:bodyPr/>
          <a:lstStyle/>
          <a:p>
            <a:r>
              <a:rPr lang="en-US" b="1" dirty="0" err="1">
                <a:solidFill>
                  <a:srgbClr val="FF0000"/>
                </a:solidFill>
              </a:rPr>
              <a:t>Các</a:t>
            </a:r>
            <a:r>
              <a:rPr lang="en-US" b="1" dirty="0">
                <a:solidFill>
                  <a:srgbClr val="FF0000"/>
                </a:solidFill>
              </a:rPr>
              <a:t> </a:t>
            </a:r>
            <a:r>
              <a:rPr lang="en-US" b="1" dirty="0" err="1">
                <a:solidFill>
                  <a:srgbClr val="FF0000"/>
                </a:solidFill>
              </a:rPr>
              <a:t>trình</a:t>
            </a:r>
            <a:r>
              <a:rPr lang="en-US" b="1" dirty="0">
                <a:solidFill>
                  <a:srgbClr val="FF0000"/>
                </a:solidFill>
              </a:rPr>
              <a:t> </a:t>
            </a:r>
            <a:r>
              <a:rPr lang="en-US" b="1" dirty="0" err="1">
                <a:solidFill>
                  <a:srgbClr val="FF0000"/>
                </a:solidFill>
              </a:rPr>
              <a:t>duyệt</a:t>
            </a:r>
            <a:r>
              <a:rPr lang="en-US" b="1" dirty="0">
                <a:solidFill>
                  <a:srgbClr val="FF0000"/>
                </a:solidFill>
              </a:rPr>
              <a:t> </a:t>
            </a:r>
            <a:r>
              <a:rPr lang="en-US" b="1" dirty="0" err="1">
                <a:solidFill>
                  <a:srgbClr val="FF0000"/>
                </a:solidFill>
              </a:rPr>
              <a:t>phổ</a:t>
            </a:r>
            <a:r>
              <a:rPr lang="en-US" b="1" dirty="0">
                <a:solidFill>
                  <a:srgbClr val="FF0000"/>
                </a:solidFill>
              </a:rPr>
              <a:t> </a:t>
            </a:r>
            <a:r>
              <a:rPr lang="en-US" b="1" dirty="0" err="1">
                <a:solidFill>
                  <a:srgbClr val="FF0000"/>
                </a:solidFill>
              </a:rPr>
              <a:t>biến</a:t>
            </a:r>
            <a:endParaRPr lang="en-US" b="1" dirty="0">
              <a:solidFill>
                <a:srgbClr val="FF0000"/>
              </a:solidFill>
            </a:endParaRPr>
          </a:p>
          <a:p>
            <a:pPr lvl="1"/>
            <a:r>
              <a:rPr lang="en-US" dirty="0" err="1"/>
              <a:t>Có</a:t>
            </a:r>
            <a:r>
              <a:rPr lang="en-US" dirty="0"/>
              <a:t> </a:t>
            </a:r>
            <a:r>
              <a:rPr lang="en-US" dirty="0" err="1"/>
              <a:t>rất</a:t>
            </a:r>
            <a:r>
              <a:rPr lang="en-US" dirty="0"/>
              <a:t> </a:t>
            </a:r>
            <a:r>
              <a:rPr lang="en-US" dirty="0" err="1"/>
              <a:t>nhiều</a:t>
            </a:r>
            <a:r>
              <a:rPr lang="en-US" dirty="0"/>
              <a:t> </a:t>
            </a:r>
            <a:r>
              <a:rPr lang="en-US" dirty="0" err="1"/>
              <a:t>trình</a:t>
            </a:r>
            <a:r>
              <a:rPr lang="en-US" dirty="0"/>
              <a:t> </a:t>
            </a:r>
            <a:r>
              <a:rPr lang="en-US" dirty="0" err="1"/>
              <a:t>duyệt</a:t>
            </a:r>
            <a:r>
              <a:rPr lang="en-US" dirty="0"/>
              <a:t> </a:t>
            </a:r>
            <a:r>
              <a:rPr lang="en-US" dirty="0" err="1"/>
              <a:t>miễn</a:t>
            </a:r>
            <a:r>
              <a:rPr lang="en-US" dirty="0"/>
              <a:t> </a:t>
            </a:r>
            <a:r>
              <a:rPr lang="en-US" dirty="0" err="1"/>
              <a:t>phí</a:t>
            </a:r>
            <a:r>
              <a:rPr lang="en-US" dirty="0"/>
              <a:t> </a:t>
            </a:r>
            <a:r>
              <a:rPr lang="en-US" dirty="0" err="1"/>
              <a:t>có</a:t>
            </a:r>
            <a:r>
              <a:rPr lang="en-US" dirty="0"/>
              <a:t> </a:t>
            </a:r>
            <a:r>
              <a:rPr lang="en-US" dirty="0" err="1"/>
              <a:t>sẵn</a:t>
            </a:r>
            <a:r>
              <a:rPr lang="en-US" dirty="0"/>
              <a:t>:</a:t>
            </a:r>
          </a:p>
          <a:p>
            <a:pPr lvl="2"/>
            <a:r>
              <a:rPr lang="en-US" dirty="0"/>
              <a:t>Microsoft Edge</a:t>
            </a:r>
          </a:p>
          <a:p>
            <a:pPr lvl="2"/>
            <a:r>
              <a:rPr lang="en-US" dirty="0"/>
              <a:t>Microsoft Internet Explorer</a:t>
            </a:r>
          </a:p>
          <a:p>
            <a:pPr lvl="2"/>
            <a:r>
              <a:rPr lang="en-US" dirty="0"/>
              <a:t>Google Chrome</a:t>
            </a:r>
          </a:p>
          <a:p>
            <a:pPr lvl="2"/>
            <a:r>
              <a:rPr lang="en-US" dirty="0"/>
              <a:t>Mozilla Firefox</a:t>
            </a:r>
          </a:p>
          <a:p>
            <a:pPr lvl="2"/>
            <a:r>
              <a:rPr lang="en-US" dirty="0"/>
              <a:t>Opera </a:t>
            </a:r>
            <a:r>
              <a:rPr lang="en-US" dirty="0" err="1"/>
              <a:t>và</a:t>
            </a:r>
            <a:r>
              <a:rPr lang="en-US" dirty="0"/>
              <a:t> Apple Safari</a:t>
            </a:r>
          </a:p>
        </p:txBody>
      </p:sp>
    </p:spTree>
    <p:extLst>
      <p:ext uri="{BB962C8B-B14F-4D97-AF65-F5344CB8AC3E}">
        <p14:creationId xmlns:p14="http://schemas.microsoft.com/office/powerpoint/2010/main" val="289751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F0E16-553D-4078-BD4E-1680EE0C5097}"/>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79D3BFD8-7000-42DA-B7EF-0D6C7260CD13}"/>
              </a:ext>
            </a:extLst>
          </p:cNvPr>
          <p:cNvSpPr>
            <a:spLocks noGrp="1"/>
          </p:cNvSpPr>
          <p:nvPr>
            <p:ph idx="1"/>
          </p:nvPr>
        </p:nvSpPr>
        <p:spPr/>
        <p:txBody>
          <a:bodyPr/>
          <a:lstStyle/>
          <a:p>
            <a:r>
              <a:rPr lang="en-US" b="1" dirty="0"/>
              <a:t>Microsoft Edge</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ED872CE-45E8-4C12-9FC4-ADE0F393F5A0}"/>
              </a:ext>
            </a:extLst>
          </p:cNvPr>
          <p:cNvPicPr>
            <a:picLocks noChangeAspect="1"/>
          </p:cNvPicPr>
          <p:nvPr/>
        </p:nvPicPr>
        <p:blipFill>
          <a:blip r:embed="rId2"/>
          <a:stretch>
            <a:fillRect/>
          </a:stretch>
        </p:blipFill>
        <p:spPr>
          <a:xfrm>
            <a:off x="1780611" y="2972947"/>
            <a:ext cx="8630778" cy="28866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73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F0E16-553D-4078-BD4E-1680EE0C5097}"/>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79D3BFD8-7000-42DA-B7EF-0D6C7260CD13}"/>
              </a:ext>
            </a:extLst>
          </p:cNvPr>
          <p:cNvSpPr>
            <a:spLocks noGrp="1"/>
          </p:cNvSpPr>
          <p:nvPr>
            <p:ph idx="1"/>
          </p:nvPr>
        </p:nvSpPr>
        <p:spPr/>
        <p:txBody>
          <a:bodyPr/>
          <a:lstStyle/>
          <a:p>
            <a:r>
              <a:rPr lang="en-US" b="1" dirty="0"/>
              <a:t>Microsoft Internet Explorer</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B797B67F-FF34-4212-B807-C2A3D80E882E}"/>
              </a:ext>
            </a:extLst>
          </p:cNvPr>
          <p:cNvPicPr>
            <a:picLocks noChangeAspect="1"/>
          </p:cNvPicPr>
          <p:nvPr/>
        </p:nvPicPr>
        <p:blipFill>
          <a:blip r:embed="rId2"/>
          <a:stretch>
            <a:fillRect/>
          </a:stretch>
        </p:blipFill>
        <p:spPr>
          <a:xfrm>
            <a:off x="1783051" y="3034270"/>
            <a:ext cx="8723587"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647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D89B-D672-422F-9F9A-8FB6B5F4DF2C}"/>
              </a:ext>
            </a:extLst>
          </p:cNvPr>
          <p:cNvSpPr>
            <a:spLocks noGrp="1"/>
          </p:cNvSpPr>
          <p:nvPr>
            <p:ph type="title"/>
          </p:nvPr>
        </p:nvSpPr>
        <p:spPr/>
        <p:txBody>
          <a:bodyPr/>
          <a:lstStyle/>
          <a:p>
            <a:r>
              <a:rPr lang="en-US" dirty="0"/>
              <a:t>Backbone </a:t>
            </a:r>
          </a:p>
        </p:txBody>
      </p:sp>
      <p:sp>
        <p:nvSpPr>
          <p:cNvPr id="3" name="Content Placeholder 2">
            <a:extLst>
              <a:ext uri="{FF2B5EF4-FFF2-40B4-BE49-F238E27FC236}">
                <a16:creationId xmlns:a16="http://schemas.microsoft.com/office/drawing/2014/main" id="{FE7E67CD-5F67-433E-833E-5C414024A4C0}"/>
              </a:ext>
            </a:extLst>
          </p:cNvPr>
          <p:cNvSpPr>
            <a:spLocks noGrp="1"/>
          </p:cNvSpPr>
          <p:nvPr>
            <p:ph idx="1"/>
          </p:nvPr>
        </p:nvSpPr>
        <p:spPr/>
        <p:txBody>
          <a:bodyPr/>
          <a:lstStyle/>
          <a:p>
            <a:r>
              <a:rPr lang="en-US" b="1" dirty="0">
                <a:solidFill>
                  <a:srgbClr val="FF0000"/>
                </a:solidFill>
              </a:rPr>
              <a:t>Backbone</a:t>
            </a:r>
            <a:r>
              <a:rPr lang="en-US" dirty="0"/>
              <a:t>: </a:t>
            </a:r>
            <a:r>
              <a:rPr lang="vi-VN" dirty="0"/>
              <a:t>được xác định bởi các </a:t>
            </a:r>
            <a:r>
              <a:rPr lang="vi-VN" b="1" dirty="0"/>
              <a:t>tuyến dữ liệu chính </a:t>
            </a:r>
            <a:r>
              <a:rPr lang="vi-VN" dirty="0"/>
              <a:t>giữa các </a:t>
            </a:r>
            <a:r>
              <a:rPr lang="vi-VN" b="1" dirty="0"/>
              <a:t>mạng máy tính lớn</a:t>
            </a:r>
            <a:r>
              <a:rPr lang="en-US" b="1" dirty="0"/>
              <a:t>.</a:t>
            </a:r>
          </a:p>
        </p:txBody>
      </p:sp>
      <p:pic>
        <p:nvPicPr>
          <p:cNvPr id="13314" name="Picture 2" descr="How to use the 25% of the internet that the NSA doesn't monitor ...">
            <a:extLst>
              <a:ext uri="{FF2B5EF4-FFF2-40B4-BE49-F238E27FC236}">
                <a16:creationId xmlns:a16="http://schemas.microsoft.com/office/drawing/2014/main" id="{ED5135EF-71D4-4282-8EC5-6AD7D5E07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219" y="2959743"/>
            <a:ext cx="5430982" cy="328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147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F0E16-553D-4078-BD4E-1680EE0C5097}"/>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79D3BFD8-7000-42DA-B7EF-0D6C7260CD13}"/>
              </a:ext>
            </a:extLst>
          </p:cNvPr>
          <p:cNvSpPr>
            <a:spLocks noGrp="1"/>
          </p:cNvSpPr>
          <p:nvPr>
            <p:ph idx="1"/>
          </p:nvPr>
        </p:nvSpPr>
        <p:spPr/>
        <p:txBody>
          <a:bodyPr/>
          <a:lstStyle/>
          <a:p>
            <a:r>
              <a:rPr lang="en-US" b="1" dirty="0"/>
              <a:t>Google Chrome</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B084D1E3-B025-4091-8F6E-5E370AB06A07}"/>
              </a:ext>
            </a:extLst>
          </p:cNvPr>
          <p:cNvPicPr>
            <a:picLocks noChangeAspect="1"/>
          </p:cNvPicPr>
          <p:nvPr/>
        </p:nvPicPr>
        <p:blipFill>
          <a:blip r:embed="rId2"/>
          <a:stretch>
            <a:fillRect/>
          </a:stretch>
        </p:blipFill>
        <p:spPr>
          <a:xfrm>
            <a:off x="2041646" y="3034575"/>
            <a:ext cx="7632441"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561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F0E16-553D-4078-BD4E-1680EE0C5097}"/>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79D3BFD8-7000-42DA-B7EF-0D6C7260CD13}"/>
              </a:ext>
            </a:extLst>
          </p:cNvPr>
          <p:cNvSpPr>
            <a:spLocks noGrp="1"/>
          </p:cNvSpPr>
          <p:nvPr>
            <p:ph idx="1"/>
          </p:nvPr>
        </p:nvSpPr>
        <p:spPr/>
        <p:txBody>
          <a:bodyPr/>
          <a:lstStyle/>
          <a:p>
            <a:r>
              <a:rPr lang="en-US" b="1" dirty="0"/>
              <a:t>Mozilla Firefox</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9413970B-8464-4D67-B7E0-71B451A63F86}"/>
              </a:ext>
            </a:extLst>
          </p:cNvPr>
          <p:cNvPicPr>
            <a:picLocks noChangeAspect="1"/>
          </p:cNvPicPr>
          <p:nvPr/>
        </p:nvPicPr>
        <p:blipFill>
          <a:blip r:embed="rId2"/>
          <a:stretch>
            <a:fillRect/>
          </a:stretch>
        </p:blipFill>
        <p:spPr>
          <a:xfrm>
            <a:off x="1980793" y="2757534"/>
            <a:ext cx="6428094"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508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F0E16-553D-4078-BD4E-1680EE0C5097}"/>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79D3BFD8-7000-42DA-B7EF-0D6C7260CD13}"/>
              </a:ext>
            </a:extLst>
          </p:cNvPr>
          <p:cNvSpPr>
            <a:spLocks noGrp="1"/>
          </p:cNvSpPr>
          <p:nvPr>
            <p:ph idx="1"/>
          </p:nvPr>
        </p:nvSpPr>
        <p:spPr/>
        <p:txBody>
          <a:bodyPr/>
          <a:lstStyle/>
          <a:p>
            <a:r>
              <a:rPr lang="en-US" b="1" dirty="0"/>
              <a:t>Opera</a:t>
            </a:r>
          </a:p>
          <a:p>
            <a:endParaRPr lang="en-US" dirty="0"/>
          </a:p>
        </p:txBody>
      </p:sp>
      <p:pic>
        <p:nvPicPr>
          <p:cNvPr id="5" name="Picture 4">
            <a:extLst>
              <a:ext uri="{FF2B5EF4-FFF2-40B4-BE49-F238E27FC236}">
                <a16:creationId xmlns:a16="http://schemas.microsoft.com/office/drawing/2014/main" id="{0D573C5B-9729-4B4E-BC88-04F52C961CB2}"/>
              </a:ext>
            </a:extLst>
          </p:cNvPr>
          <p:cNvPicPr>
            <a:picLocks noChangeAspect="1"/>
          </p:cNvPicPr>
          <p:nvPr/>
        </p:nvPicPr>
        <p:blipFill>
          <a:blip r:embed="rId2"/>
          <a:stretch>
            <a:fillRect/>
          </a:stretch>
        </p:blipFill>
        <p:spPr>
          <a:xfrm>
            <a:off x="1985028" y="3052477"/>
            <a:ext cx="7362449"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827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F0E16-553D-4078-BD4E-1680EE0C5097}"/>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79D3BFD8-7000-42DA-B7EF-0D6C7260CD13}"/>
              </a:ext>
            </a:extLst>
          </p:cNvPr>
          <p:cNvSpPr>
            <a:spLocks noGrp="1"/>
          </p:cNvSpPr>
          <p:nvPr>
            <p:ph idx="1"/>
          </p:nvPr>
        </p:nvSpPr>
        <p:spPr/>
        <p:txBody>
          <a:bodyPr/>
          <a:lstStyle/>
          <a:p>
            <a:r>
              <a:rPr lang="en-US" b="1" dirty="0"/>
              <a:t>Apple Safari</a:t>
            </a:r>
          </a:p>
          <a:p>
            <a:endParaRPr lang="en-US" dirty="0"/>
          </a:p>
        </p:txBody>
      </p:sp>
      <p:pic>
        <p:nvPicPr>
          <p:cNvPr id="6" name="Picture 5">
            <a:extLst>
              <a:ext uri="{FF2B5EF4-FFF2-40B4-BE49-F238E27FC236}">
                <a16:creationId xmlns:a16="http://schemas.microsoft.com/office/drawing/2014/main" id="{3558DFB8-3952-4A5F-9DB0-B95B4B896C17}"/>
              </a:ext>
            </a:extLst>
          </p:cNvPr>
          <p:cNvPicPr>
            <a:picLocks noChangeAspect="1"/>
          </p:cNvPicPr>
          <p:nvPr/>
        </p:nvPicPr>
        <p:blipFill>
          <a:blip r:embed="rId2"/>
          <a:stretch>
            <a:fillRect/>
          </a:stretch>
        </p:blipFill>
        <p:spPr>
          <a:xfrm>
            <a:off x="2111549" y="2918429"/>
            <a:ext cx="7090116"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933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2DCB-BBAC-42D7-B581-A43A7610C1B6}"/>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6E2122A4-079C-474C-8684-CFB4BADAD5FB}"/>
              </a:ext>
            </a:extLst>
          </p:cNvPr>
          <p:cNvSpPr>
            <a:spLocks noGrp="1"/>
          </p:cNvSpPr>
          <p:nvPr>
            <p:ph idx="1"/>
          </p:nvPr>
        </p:nvSpPr>
        <p:spPr/>
        <p:txBody>
          <a:bodyPr>
            <a:normAutofit/>
          </a:bodyPr>
          <a:lstStyle/>
          <a:p>
            <a:pPr algn="just">
              <a:lnSpc>
                <a:spcPct val="100000"/>
              </a:lnSpc>
            </a:pPr>
            <a:r>
              <a:rPr lang="en-US" b="1" dirty="0">
                <a:solidFill>
                  <a:srgbClr val="FF0000"/>
                </a:solidFill>
              </a:rPr>
              <a:t>Home Page: </a:t>
            </a:r>
            <a:r>
              <a:rPr lang="vi-VN" dirty="0">
                <a:solidFill>
                  <a:schemeClr val="tx1"/>
                </a:solidFill>
              </a:rPr>
              <a:t>là trang </a:t>
            </a:r>
            <a:r>
              <a:rPr lang="vi-VN" b="1" dirty="0">
                <a:solidFill>
                  <a:schemeClr val="tx1"/>
                </a:solidFill>
              </a:rPr>
              <a:t>hiển thị mặc định </a:t>
            </a:r>
            <a:r>
              <a:rPr lang="vi-VN" dirty="0">
                <a:solidFill>
                  <a:schemeClr val="tx1"/>
                </a:solidFill>
              </a:rPr>
              <a:t>khi mở trình duyệt. Hầu hết các trình duyệt được thiết lập với một trang chủ mặc định khi cài đặt.</a:t>
            </a:r>
          </a:p>
          <a:p>
            <a:pPr marL="517525" lvl="2" indent="0" algn="just">
              <a:lnSpc>
                <a:spcPct val="100000"/>
              </a:lnSpc>
              <a:buNone/>
            </a:pPr>
            <a:r>
              <a:rPr lang="vi-VN" dirty="0">
                <a:solidFill>
                  <a:schemeClr val="tx1"/>
                </a:solidFill>
              </a:rPr>
              <a:t>Ví dụ: trang chủ </a:t>
            </a:r>
            <a:r>
              <a:rPr lang="en-US" dirty="0" err="1">
                <a:solidFill>
                  <a:schemeClr val="tx1"/>
                </a:solidFill>
              </a:rPr>
              <a:t>của</a:t>
            </a:r>
            <a:r>
              <a:rPr lang="en-US" dirty="0">
                <a:solidFill>
                  <a:schemeClr val="tx1"/>
                </a:solidFill>
              </a:rPr>
              <a:t> </a:t>
            </a:r>
            <a:r>
              <a:rPr lang="vi-VN" b="1" dirty="0">
                <a:solidFill>
                  <a:schemeClr val="tx1"/>
                </a:solidFill>
              </a:rPr>
              <a:t>Internet Explorer </a:t>
            </a:r>
            <a:r>
              <a:rPr lang="vi-VN" dirty="0">
                <a:solidFill>
                  <a:schemeClr val="tx1"/>
                </a:solidFill>
              </a:rPr>
              <a:t>là trang </a:t>
            </a:r>
            <a:r>
              <a:rPr lang="vi-VN" b="1" dirty="0">
                <a:solidFill>
                  <a:schemeClr val="tx1"/>
                </a:solidFill>
              </a:rPr>
              <a:t>www.msn.com.</a:t>
            </a:r>
          </a:p>
          <a:p>
            <a:pPr algn="just">
              <a:lnSpc>
                <a:spcPct val="100000"/>
              </a:lnSpc>
            </a:pPr>
            <a:r>
              <a:rPr lang="en-US" dirty="0">
                <a:solidFill>
                  <a:schemeClr val="tx1"/>
                </a:solidFill>
              </a:rPr>
              <a:t>C</a:t>
            </a:r>
            <a:r>
              <a:rPr lang="vi-VN" dirty="0">
                <a:solidFill>
                  <a:schemeClr val="tx1"/>
                </a:solidFill>
              </a:rPr>
              <a:t>ó thể đặt</a:t>
            </a:r>
            <a:r>
              <a:rPr lang="en-US" dirty="0">
                <a:solidFill>
                  <a:schemeClr val="tx1"/>
                </a:solidFill>
              </a:rPr>
              <a:t> </a:t>
            </a:r>
            <a:r>
              <a:rPr lang="en-US" dirty="0" err="1">
                <a:solidFill>
                  <a:schemeClr val="tx1"/>
                </a:solidFill>
              </a:rPr>
              <a:t>một</a:t>
            </a:r>
            <a:r>
              <a:rPr lang="en-US" dirty="0">
                <a:solidFill>
                  <a:schemeClr val="tx1"/>
                </a:solidFill>
              </a:rPr>
              <a:t> </a:t>
            </a:r>
            <a:r>
              <a:rPr lang="vi-VN" dirty="0">
                <a:solidFill>
                  <a:schemeClr val="tx1"/>
                </a:solidFill>
              </a:rPr>
              <a:t>trang bất kỳ làm trang chủ trình duyệt </a:t>
            </a:r>
            <a:endParaRPr lang="en-US" dirty="0">
              <a:solidFill>
                <a:schemeClr val="tx1"/>
              </a:solidFill>
            </a:endParaRPr>
          </a:p>
        </p:txBody>
      </p:sp>
    </p:spTree>
    <p:extLst>
      <p:ext uri="{BB962C8B-B14F-4D97-AF65-F5344CB8AC3E}">
        <p14:creationId xmlns:p14="http://schemas.microsoft.com/office/powerpoint/2010/main" val="1403729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C1FB-8AF8-4F26-AFC0-E87D0DC9980C}"/>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71CBCF2C-BF3D-4C55-B30A-BC425259879D}"/>
              </a:ext>
            </a:extLst>
          </p:cNvPr>
          <p:cNvSpPr>
            <a:spLocks noGrp="1"/>
          </p:cNvSpPr>
          <p:nvPr>
            <p:ph idx="1"/>
          </p:nvPr>
        </p:nvSpPr>
        <p:spPr>
          <a:xfrm>
            <a:off x="1143001" y="2057400"/>
            <a:ext cx="10114934" cy="4038600"/>
          </a:xfrm>
        </p:spPr>
        <p:txBody>
          <a:bodyPr/>
          <a:lstStyle/>
          <a:p>
            <a:pPr>
              <a:lnSpc>
                <a:spcPct val="100000"/>
              </a:lnSpc>
            </a:pPr>
            <a:r>
              <a:rPr lang="en-US" b="1" dirty="0" err="1">
                <a:solidFill>
                  <a:srgbClr val="FF0000"/>
                </a:solidFill>
              </a:rPr>
              <a:t>Cách</a:t>
            </a:r>
            <a:r>
              <a:rPr lang="en-US" b="1" dirty="0">
                <a:solidFill>
                  <a:srgbClr val="FF0000"/>
                </a:solidFill>
              </a:rPr>
              <a:t> </a:t>
            </a:r>
            <a:r>
              <a:rPr lang="en-US" b="1" dirty="0" err="1">
                <a:solidFill>
                  <a:srgbClr val="FF0000"/>
                </a:solidFill>
              </a:rPr>
              <a:t>thiết</a:t>
            </a:r>
            <a:r>
              <a:rPr lang="en-US" b="1" dirty="0">
                <a:solidFill>
                  <a:srgbClr val="FF0000"/>
                </a:solidFill>
              </a:rPr>
              <a:t> </a:t>
            </a:r>
            <a:r>
              <a:rPr lang="en-US" b="1" dirty="0" err="1">
                <a:solidFill>
                  <a:srgbClr val="FF0000"/>
                </a:solidFill>
              </a:rPr>
              <a:t>lập</a:t>
            </a:r>
            <a:r>
              <a:rPr lang="en-US" b="1" dirty="0">
                <a:solidFill>
                  <a:srgbClr val="FF0000"/>
                </a:solidFill>
              </a:rPr>
              <a:t> </a:t>
            </a:r>
            <a:r>
              <a:rPr lang="en-US" b="1" dirty="0" err="1">
                <a:solidFill>
                  <a:srgbClr val="FF0000"/>
                </a:solidFill>
              </a:rPr>
              <a:t>trang</a:t>
            </a:r>
            <a:r>
              <a:rPr lang="en-US" b="1" dirty="0">
                <a:solidFill>
                  <a:srgbClr val="FF0000"/>
                </a:solidFill>
              </a:rPr>
              <a:t> </a:t>
            </a:r>
            <a:r>
              <a:rPr lang="en-US" b="1" dirty="0" err="1">
                <a:solidFill>
                  <a:srgbClr val="FF0000"/>
                </a:solidFill>
              </a:rPr>
              <a:t>chủ</a:t>
            </a:r>
            <a:r>
              <a:rPr lang="en-US" b="1" dirty="0">
                <a:solidFill>
                  <a:srgbClr val="FF0000"/>
                </a:solidFill>
              </a:rPr>
              <a:t> </a:t>
            </a:r>
            <a:r>
              <a:rPr lang="en-US" b="1" dirty="0" err="1">
                <a:solidFill>
                  <a:srgbClr val="FF0000"/>
                </a:solidFill>
              </a:rPr>
              <a:t>mặc</a:t>
            </a:r>
            <a:r>
              <a:rPr lang="en-US" b="1" dirty="0">
                <a:solidFill>
                  <a:srgbClr val="FF0000"/>
                </a:solidFill>
              </a:rPr>
              <a:t> </a:t>
            </a:r>
            <a:r>
              <a:rPr lang="en-US" b="1" dirty="0" err="1">
                <a:solidFill>
                  <a:srgbClr val="FF0000"/>
                </a:solidFill>
              </a:rPr>
              <a:t>định</a:t>
            </a:r>
            <a:r>
              <a:rPr lang="en-US" b="1" dirty="0">
                <a:solidFill>
                  <a:srgbClr val="FF0000"/>
                </a:solidFill>
              </a:rPr>
              <a:t> </a:t>
            </a:r>
            <a:r>
              <a:rPr lang="en-US" b="1" dirty="0" err="1">
                <a:solidFill>
                  <a:srgbClr val="FF0000"/>
                </a:solidFill>
              </a:rPr>
              <a:t>trong</a:t>
            </a:r>
            <a:r>
              <a:rPr lang="en-US" b="1" dirty="0">
                <a:solidFill>
                  <a:srgbClr val="FF0000"/>
                </a:solidFill>
              </a:rPr>
              <a:t> IE</a:t>
            </a:r>
            <a:r>
              <a:rPr lang="en-US" dirty="0"/>
              <a:t>:</a:t>
            </a:r>
          </a:p>
          <a:p>
            <a:pPr marL="628650" lvl="1" indent="-238125">
              <a:lnSpc>
                <a:spcPct val="100000"/>
              </a:lnSpc>
            </a:pPr>
            <a:r>
              <a:rPr lang="en-US" sz="2400" dirty="0"/>
              <a:t>Click </a:t>
            </a:r>
            <a:r>
              <a:rPr lang="en-US" sz="2400" dirty="0" err="1"/>
              <a:t>nút</a:t>
            </a:r>
            <a:r>
              <a:rPr lang="en-US" sz="2400" dirty="0"/>
              <a:t> </a:t>
            </a:r>
            <a:r>
              <a:rPr lang="en-US" sz="2400" b="1" dirty="0"/>
              <a:t>Tools</a:t>
            </a:r>
            <a:r>
              <a:rPr lang="en-US" sz="2400" dirty="0"/>
              <a:t>, </a:t>
            </a:r>
            <a:r>
              <a:rPr lang="en-US" sz="2400" dirty="0" err="1"/>
              <a:t>sau</a:t>
            </a:r>
            <a:r>
              <a:rPr lang="en-US" sz="2400" dirty="0"/>
              <a:t> </a:t>
            </a:r>
            <a:r>
              <a:rPr lang="en-US" sz="2400" dirty="0" err="1"/>
              <a:t>đó</a:t>
            </a:r>
            <a:r>
              <a:rPr lang="en-US" sz="2400" dirty="0"/>
              <a:t> click </a:t>
            </a:r>
            <a:r>
              <a:rPr lang="en-US" sz="2400" b="1" dirty="0"/>
              <a:t>Internet options </a:t>
            </a:r>
            <a:r>
              <a:rPr lang="en-US" sz="2400" dirty="0" err="1"/>
              <a:t>mở</a:t>
            </a:r>
            <a:r>
              <a:rPr lang="en-US" sz="2400" dirty="0"/>
              <a:t> </a:t>
            </a:r>
            <a:r>
              <a:rPr lang="en-US" sz="2400" dirty="0" err="1"/>
              <a:t>hộp</a:t>
            </a:r>
            <a:r>
              <a:rPr lang="en-US" sz="2400" dirty="0"/>
              <a:t> </a:t>
            </a:r>
            <a:r>
              <a:rPr lang="en-US" sz="2400" dirty="0" err="1"/>
              <a:t>thoại</a:t>
            </a:r>
            <a:r>
              <a:rPr lang="en-US" sz="2400" dirty="0"/>
              <a:t> </a:t>
            </a:r>
            <a:r>
              <a:rPr lang="en-US" sz="2400" b="1" dirty="0"/>
              <a:t>Internet Options</a:t>
            </a:r>
            <a:r>
              <a:rPr lang="en-US" sz="2400" dirty="0"/>
              <a:t>. </a:t>
            </a:r>
          </a:p>
          <a:p>
            <a:pPr marL="628650" lvl="1" indent="-238125">
              <a:lnSpc>
                <a:spcPct val="100000"/>
              </a:lnSpc>
            </a:pPr>
            <a:r>
              <a:rPr lang="en-US" sz="2400" dirty="0" err="1"/>
              <a:t>Trong</a:t>
            </a:r>
            <a:r>
              <a:rPr lang="en-US" sz="2400" dirty="0"/>
              <a:t> tab </a:t>
            </a:r>
            <a:r>
              <a:rPr lang="en-US" sz="2400" b="1" dirty="0"/>
              <a:t>General</a:t>
            </a:r>
            <a:r>
              <a:rPr lang="en-US" sz="2400" dirty="0"/>
              <a:t>, </a:t>
            </a:r>
            <a:r>
              <a:rPr lang="en-US" sz="2400" dirty="0" err="1"/>
              <a:t>nhập</a:t>
            </a:r>
            <a:r>
              <a:rPr lang="en-US" sz="2400" dirty="0"/>
              <a:t> </a:t>
            </a:r>
            <a:r>
              <a:rPr lang="en-US" sz="2400" dirty="0" err="1"/>
              <a:t>địa</a:t>
            </a:r>
            <a:r>
              <a:rPr lang="en-US" sz="2400" dirty="0"/>
              <a:t> </a:t>
            </a:r>
            <a:r>
              <a:rPr lang="en-US" sz="2400" dirty="0" err="1"/>
              <a:t>chỉ</a:t>
            </a:r>
            <a:r>
              <a:rPr lang="en-US" sz="2400" dirty="0"/>
              <a:t> </a:t>
            </a:r>
            <a:r>
              <a:rPr lang="en-US" sz="2400" dirty="0" err="1"/>
              <a:t>trang</a:t>
            </a:r>
            <a:r>
              <a:rPr lang="en-US" sz="2400" dirty="0"/>
              <a:t> </a:t>
            </a:r>
            <a:r>
              <a:rPr lang="en-US" sz="2400" dirty="0" err="1"/>
              <a:t>chủ</a:t>
            </a:r>
            <a:endParaRPr lang="en-US" sz="2400" dirty="0"/>
          </a:p>
          <a:p>
            <a:pPr marL="390525" lvl="1" indent="0">
              <a:lnSpc>
                <a:spcPct val="100000"/>
              </a:lnSpc>
              <a:buNone/>
            </a:pPr>
            <a:r>
              <a:rPr lang="en-US" sz="2400" dirty="0"/>
              <a:t> </a:t>
            </a:r>
          </a:p>
        </p:txBody>
      </p:sp>
      <p:pic>
        <p:nvPicPr>
          <p:cNvPr id="6" name="Picture 5" descr="A screenshot of a cell phone&#10;&#10;Description automatically generated">
            <a:extLst>
              <a:ext uri="{FF2B5EF4-FFF2-40B4-BE49-F238E27FC236}">
                <a16:creationId xmlns:a16="http://schemas.microsoft.com/office/drawing/2014/main" id="{3AE24BA2-6858-4C29-BB6B-D2C1385D10B1}"/>
              </a:ext>
            </a:extLst>
          </p:cNvPr>
          <p:cNvPicPr>
            <a:picLocks noChangeAspect="1"/>
          </p:cNvPicPr>
          <p:nvPr/>
        </p:nvPicPr>
        <p:blipFill>
          <a:blip r:embed="rId2"/>
          <a:stretch>
            <a:fillRect/>
          </a:stretch>
        </p:blipFill>
        <p:spPr>
          <a:xfrm>
            <a:off x="3928000" y="3808937"/>
            <a:ext cx="4149387" cy="2651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9432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54B3-1612-400E-9D13-3CDEDC447C88}"/>
              </a:ext>
            </a:extLst>
          </p:cNvPr>
          <p:cNvSpPr>
            <a:spLocks noGrp="1"/>
          </p:cNvSpPr>
          <p:nvPr>
            <p:ph type="title"/>
          </p:nvPr>
        </p:nvSpPr>
        <p:spPr/>
        <p:txBody>
          <a:bodyPr/>
          <a:lstStyle/>
          <a:p>
            <a:r>
              <a:rPr lang="en-US" dirty="0" err="1"/>
              <a:t>Trình</a:t>
            </a:r>
            <a:r>
              <a:rPr lang="en-US" dirty="0"/>
              <a:t> </a:t>
            </a:r>
            <a:r>
              <a:rPr lang="en-US" dirty="0" err="1"/>
              <a:t>duyệt</a:t>
            </a:r>
            <a:r>
              <a:rPr lang="en-US" dirty="0"/>
              <a:t> Web </a:t>
            </a:r>
          </a:p>
        </p:txBody>
      </p:sp>
      <p:sp>
        <p:nvSpPr>
          <p:cNvPr id="3" name="Content Placeholder 2">
            <a:extLst>
              <a:ext uri="{FF2B5EF4-FFF2-40B4-BE49-F238E27FC236}">
                <a16:creationId xmlns:a16="http://schemas.microsoft.com/office/drawing/2014/main" id="{B4C827BB-D021-4B0E-954B-43FA5781D275}"/>
              </a:ext>
            </a:extLst>
          </p:cNvPr>
          <p:cNvSpPr>
            <a:spLocks noGrp="1"/>
          </p:cNvSpPr>
          <p:nvPr>
            <p:ph idx="1"/>
          </p:nvPr>
        </p:nvSpPr>
        <p:spPr/>
        <p:txBody>
          <a:bodyPr/>
          <a:lstStyle/>
          <a:p>
            <a:r>
              <a:rPr lang="en-US" b="1" dirty="0" err="1">
                <a:solidFill>
                  <a:srgbClr val="FF0000"/>
                </a:solidFill>
              </a:rPr>
              <a:t>Thiết</a:t>
            </a:r>
            <a:r>
              <a:rPr lang="en-US" b="1" dirty="0">
                <a:solidFill>
                  <a:srgbClr val="FF0000"/>
                </a:solidFill>
              </a:rPr>
              <a:t> </a:t>
            </a:r>
            <a:r>
              <a:rPr lang="en-US" b="1" dirty="0" err="1">
                <a:solidFill>
                  <a:srgbClr val="FF0000"/>
                </a:solidFill>
              </a:rPr>
              <a:t>lập</a:t>
            </a:r>
            <a:r>
              <a:rPr lang="en-US" b="1" dirty="0">
                <a:solidFill>
                  <a:srgbClr val="FF0000"/>
                </a:solidFill>
              </a:rPr>
              <a:t> </a:t>
            </a:r>
            <a:r>
              <a:rPr lang="en-US" b="1" dirty="0" err="1">
                <a:solidFill>
                  <a:srgbClr val="FF0000"/>
                </a:solidFill>
              </a:rPr>
              <a:t>trang</a:t>
            </a:r>
            <a:r>
              <a:rPr lang="en-US" b="1" dirty="0">
                <a:solidFill>
                  <a:srgbClr val="FF0000"/>
                </a:solidFill>
              </a:rPr>
              <a:t> </a:t>
            </a:r>
            <a:r>
              <a:rPr lang="en-US" b="1" dirty="0" err="1">
                <a:solidFill>
                  <a:srgbClr val="FF0000"/>
                </a:solidFill>
              </a:rPr>
              <a:t>chủ</a:t>
            </a:r>
            <a:r>
              <a:rPr lang="en-US" b="1" dirty="0">
                <a:solidFill>
                  <a:srgbClr val="FF0000"/>
                </a:solidFill>
              </a:rPr>
              <a:t> </a:t>
            </a:r>
            <a:r>
              <a:rPr lang="en-US" b="1" dirty="0" err="1">
                <a:solidFill>
                  <a:srgbClr val="FF0000"/>
                </a:solidFill>
              </a:rPr>
              <a:t>trên</a:t>
            </a:r>
            <a:r>
              <a:rPr lang="en-US" b="1" dirty="0">
                <a:solidFill>
                  <a:srgbClr val="FF0000"/>
                </a:solidFill>
              </a:rPr>
              <a:t> </a:t>
            </a:r>
            <a:r>
              <a:rPr lang="en-US" b="1" i="0" dirty="0">
                <a:solidFill>
                  <a:srgbClr val="FF0000"/>
                </a:solidFill>
                <a:effectLst/>
                <a:latin typeface="Segoe UI" panose="020B0502040204020203" pitchFamily="34" charset="0"/>
              </a:rPr>
              <a:t>Microsoft Edge browser</a:t>
            </a:r>
            <a:endParaRPr lang="en-US" b="1" dirty="0">
              <a:solidFill>
                <a:srgbClr val="FF0000"/>
              </a:solidFill>
            </a:endParaRPr>
          </a:p>
          <a:p>
            <a:pPr lvl="1"/>
            <a:r>
              <a:rPr lang="en-US" sz="2400" b="0" i="0" dirty="0" err="1">
                <a:solidFill>
                  <a:srgbClr val="333333"/>
                </a:solidFill>
                <a:effectLst/>
                <a:latin typeface="Segoe UI" panose="020B0502040204020203" pitchFamily="34" charset="0"/>
              </a:rPr>
              <a:t>Mở</a:t>
            </a:r>
            <a:r>
              <a:rPr lang="en-US" sz="2400" b="0" i="0" dirty="0">
                <a:solidFill>
                  <a:srgbClr val="333333"/>
                </a:solidFill>
                <a:effectLst/>
                <a:latin typeface="Segoe UI" panose="020B0502040204020203" pitchFamily="34" charset="0"/>
              </a:rPr>
              <a:t> </a:t>
            </a:r>
            <a:r>
              <a:rPr lang="en-US" sz="2400" b="0" i="0" dirty="0" err="1">
                <a:solidFill>
                  <a:srgbClr val="333333"/>
                </a:solidFill>
                <a:effectLst/>
                <a:latin typeface="Segoe UI" panose="020B0502040204020203" pitchFamily="34" charset="0"/>
              </a:rPr>
              <a:t>trình</a:t>
            </a:r>
            <a:r>
              <a:rPr lang="en-US" sz="2400" b="0" i="0" dirty="0">
                <a:solidFill>
                  <a:srgbClr val="333333"/>
                </a:solidFill>
                <a:effectLst/>
                <a:latin typeface="Segoe UI" panose="020B0502040204020203" pitchFamily="34" charset="0"/>
              </a:rPr>
              <a:t> </a:t>
            </a:r>
            <a:r>
              <a:rPr lang="en-US" sz="2400" b="0" i="0" dirty="0" err="1">
                <a:solidFill>
                  <a:srgbClr val="333333"/>
                </a:solidFill>
                <a:effectLst/>
                <a:latin typeface="Segoe UI" panose="020B0502040204020203" pitchFamily="34" charset="0"/>
              </a:rPr>
              <a:t>duyệt</a:t>
            </a:r>
            <a:r>
              <a:rPr lang="en-US" sz="2400" b="0" i="0" dirty="0">
                <a:solidFill>
                  <a:srgbClr val="333333"/>
                </a:solidFill>
                <a:effectLst/>
                <a:latin typeface="Segoe UI" panose="020B0502040204020203" pitchFamily="34" charset="0"/>
              </a:rPr>
              <a:t> </a:t>
            </a:r>
            <a:r>
              <a:rPr lang="en-US" sz="2400" b="1" i="0" dirty="0">
                <a:solidFill>
                  <a:srgbClr val="333333"/>
                </a:solidFill>
                <a:effectLst/>
                <a:latin typeface="Segoe UI" panose="020B0502040204020203" pitchFamily="34" charset="0"/>
              </a:rPr>
              <a:t>Microsoft Edge</a:t>
            </a:r>
            <a:r>
              <a:rPr lang="en-US" sz="2400" b="0" i="0" dirty="0">
                <a:solidFill>
                  <a:srgbClr val="333333"/>
                </a:solidFill>
                <a:effectLst/>
                <a:latin typeface="Segoe UI" panose="020B0502040204020203" pitchFamily="34" charset="0"/>
              </a:rPr>
              <a:t>. </a:t>
            </a:r>
          </a:p>
          <a:p>
            <a:pPr lvl="1"/>
            <a:r>
              <a:rPr lang="en-US" sz="2400" b="0" i="0" dirty="0">
                <a:solidFill>
                  <a:srgbClr val="333333"/>
                </a:solidFill>
                <a:effectLst/>
                <a:latin typeface="Segoe UI" panose="020B0502040204020203" pitchFamily="34" charset="0"/>
              </a:rPr>
              <a:t>Click </a:t>
            </a:r>
            <a:r>
              <a:rPr lang="en-US" sz="2400" b="0" i="0" dirty="0" err="1">
                <a:solidFill>
                  <a:srgbClr val="333333"/>
                </a:solidFill>
                <a:effectLst/>
                <a:latin typeface="Segoe UI" panose="020B0502040204020203" pitchFamily="34" charset="0"/>
              </a:rPr>
              <a:t>nút</a:t>
            </a:r>
            <a:r>
              <a:rPr lang="en-US" sz="2400" b="0" i="0" dirty="0">
                <a:solidFill>
                  <a:srgbClr val="333333"/>
                </a:solidFill>
                <a:effectLst/>
                <a:latin typeface="Segoe UI" panose="020B0502040204020203" pitchFamily="34" charset="0"/>
              </a:rPr>
              <a:t> "More actions" (...) </a:t>
            </a:r>
            <a:r>
              <a:rPr lang="en-US" sz="2400" b="0" i="0" dirty="0" err="1">
                <a:solidFill>
                  <a:srgbClr val="333333"/>
                </a:solidFill>
                <a:effectLst/>
                <a:latin typeface="Segoe UI" panose="020B0502040204020203" pitchFamily="34" charset="0"/>
              </a:rPr>
              <a:t>và</a:t>
            </a:r>
            <a:r>
              <a:rPr lang="en-US" sz="2400" b="0" i="0" dirty="0">
                <a:solidFill>
                  <a:srgbClr val="333333"/>
                </a:solidFill>
                <a:effectLst/>
                <a:latin typeface="Segoe UI" panose="020B0502040204020203" pitchFamily="34" charset="0"/>
              </a:rPr>
              <a:t> </a:t>
            </a:r>
            <a:r>
              <a:rPr lang="en-US" sz="2400" b="0" i="0" dirty="0" err="1">
                <a:solidFill>
                  <a:srgbClr val="333333"/>
                </a:solidFill>
                <a:effectLst/>
                <a:latin typeface="Segoe UI" panose="020B0502040204020203" pitchFamily="34" charset="0"/>
              </a:rPr>
              <a:t>chọn</a:t>
            </a:r>
            <a:r>
              <a:rPr lang="en-US" sz="2400" b="0" i="0" dirty="0">
                <a:solidFill>
                  <a:srgbClr val="333333"/>
                </a:solidFill>
                <a:effectLst/>
                <a:latin typeface="Segoe UI" panose="020B0502040204020203" pitchFamily="34" charset="0"/>
              </a:rPr>
              <a:t> </a:t>
            </a:r>
            <a:r>
              <a:rPr lang="en-US" sz="2400" b="1" i="0" dirty="0">
                <a:solidFill>
                  <a:srgbClr val="333333"/>
                </a:solidFill>
                <a:effectLst/>
                <a:latin typeface="Segoe UI" panose="020B0502040204020203" pitchFamily="34" charset="0"/>
              </a:rPr>
              <a:t>Settings</a:t>
            </a:r>
          </a:p>
          <a:p>
            <a:pPr lvl="1"/>
            <a:r>
              <a:rPr lang="en-US" sz="2400" dirty="0" err="1">
                <a:solidFill>
                  <a:srgbClr val="333333"/>
                </a:solidFill>
                <a:latin typeface="+mj-lt"/>
              </a:rPr>
              <a:t>Trong</a:t>
            </a:r>
            <a:r>
              <a:rPr lang="en-US" sz="2400" dirty="0">
                <a:solidFill>
                  <a:srgbClr val="333333"/>
                </a:solidFill>
                <a:latin typeface="+mj-lt"/>
              </a:rPr>
              <a:t> Settings Pane: </a:t>
            </a:r>
            <a:r>
              <a:rPr lang="en-US" sz="2400" dirty="0" err="1">
                <a:solidFill>
                  <a:srgbClr val="333333"/>
                </a:solidFill>
                <a:latin typeface="+mj-lt"/>
              </a:rPr>
              <a:t>chọn</a:t>
            </a:r>
            <a:r>
              <a:rPr lang="en-US" sz="2400" dirty="0">
                <a:solidFill>
                  <a:srgbClr val="333333"/>
                </a:solidFill>
                <a:latin typeface="+mj-lt"/>
              </a:rPr>
              <a:t> </a:t>
            </a:r>
            <a:r>
              <a:rPr lang="en-US" sz="2400" b="1" i="0" dirty="0">
                <a:solidFill>
                  <a:srgbClr val="262626"/>
                </a:solidFill>
                <a:effectLst/>
                <a:latin typeface="+mj-lt"/>
              </a:rPr>
              <a:t>On startup</a:t>
            </a:r>
          </a:p>
          <a:p>
            <a:pPr lvl="1"/>
            <a:r>
              <a:rPr lang="en-US" sz="2400" dirty="0" err="1">
                <a:solidFill>
                  <a:srgbClr val="262626"/>
                </a:solidFill>
                <a:latin typeface="+mj-lt"/>
              </a:rPr>
              <a:t>Trong</a:t>
            </a:r>
            <a:r>
              <a:rPr lang="en-US" sz="2400" dirty="0">
                <a:solidFill>
                  <a:srgbClr val="262626"/>
                </a:solidFill>
                <a:latin typeface="+mj-lt"/>
              </a:rPr>
              <a:t> </a:t>
            </a:r>
            <a:r>
              <a:rPr lang="en-US" sz="2400" dirty="0" err="1">
                <a:solidFill>
                  <a:srgbClr val="262626"/>
                </a:solidFill>
                <a:latin typeface="+mj-lt"/>
              </a:rPr>
              <a:t>khung</a:t>
            </a:r>
            <a:r>
              <a:rPr lang="en-US" sz="2400" dirty="0">
                <a:solidFill>
                  <a:srgbClr val="262626"/>
                </a:solidFill>
                <a:latin typeface="+mj-lt"/>
              </a:rPr>
              <a:t> startup, </a:t>
            </a:r>
            <a:r>
              <a:rPr lang="en-US" sz="2400" dirty="0" err="1">
                <a:solidFill>
                  <a:srgbClr val="262626"/>
                </a:solidFill>
                <a:latin typeface="+mj-lt"/>
              </a:rPr>
              <a:t>chọn</a:t>
            </a:r>
            <a:r>
              <a:rPr lang="en-US" sz="2400" dirty="0">
                <a:solidFill>
                  <a:srgbClr val="262626"/>
                </a:solidFill>
                <a:latin typeface="+mj-lt"/>
              </a:rPr>
              <a:t> </a:t>
            </a:r>
            <a:r>
              <a:rPr lang="en-US" sz="2400" b="1" i="0" dirty="0">
                <a:solidFill>
                  <a:srgbClr val="262626"/>
                </a:solidFill>
                <a:effectLst/>
                <a:latin typeface="+mj-lt"/>
              </a:rPr>
              <a:t>Open a specific page or pages</a:t>
            </a:r>
          </a:p>
          <a:p>
            <a:pPr lvl="1"/>
            <a:r>
              <a:rPr lang="en-US" sz="2400" dirty="0">
                <a:solidFill>
                  <a:srgbClr val="262626"/>
                </a:solidFill>
                <a:latin typeface="+mj-lt"/>
              </a:rPr>
              <a:t>Click </a:t>
            </a:r>
            <a:r>
              <a:rPr lang="en-US" sz="2400" dirty="0" err="1">
                <a:solidFill>
                  <a:srgbClr val="262626"/>
                </a:solidFill>
                <a:latin typeface="+mj-lt"/>
              </a:rPr>
              <a:t>nút</a:t>
            </a:r>
            <a:r>
              <a:rPr lang="en-US" sz="2400" dirty="0">
                <a:solidFill>
                  <a:srgbClr val="262626"/>
                </a:solidFill>
                <a:latin typeface="+mj-lt"/>
              </a:rPr>
              <a:t> Add new </a:t>
            </a:r>
            <a:r>
              <a:rPr lang="en-US" sz="2400" dirty="0" err="1">
                <a:solidFill>
                  <a:srgbClr val="262626"/>
                </a:solidFill>
                <a:latin typeface="+mj-lt"/>
              </a:rPr>
              <a:t>và</a:t>
            </a:r>
            <a:r>
              <a:rPr lang="en-US" sz="2400" dirty="0">
                <a:solidFill>
                  <a:srgbClr val="262626"/>
                </a:solidFill>
                <a:latin typeface="+mj-lt"/>
              </a:rPr>
              <a:t> </a:t>
            </a:r>
            <a:r>
              <a:rPr lang="en-US" sz="2400" dirty="0" err="1">
                <a:solidFill>
                  <a:srgbClr val="262626"/>
                </a:solidFill>
                <a:latin typeface="+mj-lt"/>
              </a:rPr>
              <a:t>nhập</a:t>
            </a:r>
            <a:r>
              <a:rPr lang="en-US" sz="2400" dirty="0">
                <a:solidFill>
                  <a:srgbClr val="262626"/>
                </a:solidFill>
                <a:latin typeface="+mj-lt"/>
              </a:rPr>
              <a:t> </a:t>
            </a:r>
            <a:r>
              <a:rPr lang="en-US" sz="2400" dirty="0" err="1">
                <a:solidFill>
                  <a:srgbClr val="262626"/>
                </a:solidFill>
                <a:latin typeface="+mj-lt"/>
              </a:rPr>
              <a:t>địa</a:t>
            </a:r>
            <a:r>
              <a:rPr lang="en-US" sz="2400" dirty="0">
                <a:solidFill>
                  <a:srgbClr val="262626"/>
                </a:solidFill>
                <a:latin typeface="+mj-lt"/>
              </a:rPr>
              <a:t> </a:t>
            </a:r>
            <a:r>
              <a:rPr lang="en-US" sz="2400" dirty="0" err="1">
                <a:solidFill>
                  <a:srgbClr val="262626"/>
                </a:solidFill>
                <a:latin typeface="+mj-lt"/>
              </a:rPr>
              <a:t>chỉ</a:t>
            </a:r>
            <a:r>
              <a:rPr lang="en-US" sz="2400" dirty="0">
                <a:solidFill>
                  <a:srgbClr val="262626"/>
                </a:solidFill>
                <a:latin typeface="+mj-lt"/>
              </a:rPr>
              <a:t> </a:t>
            </a:r>
            <a:r>
              <a:rPr lang="en-US" sz="2400" dirty="0" err="1">
                <a:solidFill>
                  <a:srgbClr val="262626"/>
                </a:solidFill>
                <a:latin typeface="+mj-lt"/>
              </a:rPr>
              <a:t>trang</a:t>
            </a:r>
            <a:r>
              <a:rPr lang="en-US" sz="2400" dirty="0">
                <a:solidFill>
                  <a:srgbClr val="262626"/>
                </a:solidFill>
                <a:latin typeface="+mj-lt"/>
              </a:rPr>
              <a:t> </a:t>
            </a:r>
            <a:r>
              <a:rPr lang="en-US" sz="2400" dirty="0" err="1">
                <a:solidFill>
                  <a:srgbClr val="262626"/>
                </a:solidFill>
                <a:latin typeface="+mj-lt"/>
              </a:rPr>
              <a:t>cần</a:t>
            </a:r>
            <a:r>
              <a:rPr lang="en-US" sz="2400" dirty="0">
                <a:solidFill>
                  <a:srgbClr val="262626"/>
                </a:solidFill>
                <a:latin typeface="+mj-lt"/>
              </a:rPr>
              <a:t> </a:t>
            </a:r>
            <a:r>
              <a:rPr lang="en-US" sz="2400" dirty="0" err="1">
                <a:solidFill>
                  <a:srgbClr val="262626"/>
                </a:solidFill>
                <a:latin typeface="+mj-lt"/>
              </a:rPr>
              <a:t>thiết</a:t>
            </a:r>
            <a:r>
              <a:rPr lang="en-US" sz="2400" dirty="0">
                <a:solidFill>
                  <a:srgbClr val="262626"/>
                </a:solidFill>
                <a:latin typeface="+mj-lt"/>
              </a:rPr>
              <a:t> </a:t>
            </a:r>
            <a:r>
              <a:rPr lang="en-US" sz="2400" dirty="0" err="1">
                <a:solidFill>
                  <a:srgbClr val="262626"/>
                </a:solidFill>
                <a:latin typeface="+mj-lt"/>
              </a:rPr>
              <a:t>lập</a:t>
            </a:r>
            <a:r>
              <a:rPr lang="en-US" sz="2400" dirty="0">
                <a:solidFill>
                  <a:srgbClr val="262626"/>
                </a:solidFill>
                <a:latin typeface="+mj-lt"/>
              </a:rPr>
              <a:t> </a:t>
            </a:r>
            <a:r>
              <a:rPr lang="en-US" sz="2400" dirty="0" err="1">
                <a:solidFill>
                  <a:srgbClr val="262626"/>
                </a:solidFill>
                <a:latin typeface="+mj-lt"/>
              </a:rPr>
              <a:t>mặc</a:t>
            </a:r>
            <a:r>
              <a:rPr lang="en-US" sz="2400" dirty="0">
                <a:solidFill>
                  <a:srgbClr val="262626"/>
                </a:solidFill>
                <a:latin typeface="+mj-lt"/>
              </a:rPr>
              <a:t> </a:t>
            </a:r>
            <a:r>
              <a:rPr lang="en-US" sz="2400" dirty="0" err="1">
                <a:solidFill>
                  <a:srgbClr val="262626"/>
                </a:solidFill>
                <a:latin typeface="+mj-lt"/>
              </a:rPr>
              <a:t>định</a:t>
            </a:r>
            <a:endParaRPr lang="en-US" sz="2400" dirty="0">
              <a:latin typeface="+mj-lt"/>
            </a:endParaRPr>
          </a:p>
        </p:txBody>
      </p:sp>
    </p:spTree>
    <p:extLst>
      <p:ext uri="{BB962C8B-B14F-4D97-AF65-F5344CB8AC3E}">
        <p14:creationId xmlns:p14="http://schemas.microsoft.com/office/powerpoint/2010/main" val="2082138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EE86-1973-49C6-8E86-3CD60F925400}"/>
              </a:ext>
            </a:extLst>
          </p:cNvPr>
          <p:cNvSpPr>
            <a:spLocks noGrp="1"/>
          </p:cNvSpPr>
          <p:nvPr>
            <p:ph type="title"/>
          </p:nvPr>
        </p:nvSpPr>
        <p:spPr/>
        <p:txBody>
          <a:bodyPr>
            <a:normAutofit/>
          </a:bodyPr>
          <a:lstStyle/>
          <a:p>
            <a:r>
              <a:rPr lang="en-US" sz="4000" dirty="0" err="1"/>
              <a:t>Chức</a:t>
            </a:r>
            <a:r>
              <a:rPr lang="en-US" sz="4000" dirty="0"/>
              <a:t> </a:t>
            </a:r>
            <a:r>
              <a:rPr lang="en-US" sz="4000" dirty="0" err="1"/>
              <a:t>năng</a:t>
            </a:r>
            <a:r>
              <a:rPr lang="en-US" sz="4000" dirty="0"/>
              <a:t> </a:t>
            </a:r>
            <a:r>
              <a:rPr lang="en-US" sz="4000" dirty="0" err="1"/>
              <a:t>và</a:t>
            </a:r>
            <a:r>
              <a:rPr lang="en-US" sz="4000" dirty="0"/>
              <a:t> </a:t>
            </a:r>
            <a:r>
              <a:rPr lang="en-US" sz="4000" dirty="0" err="1"/>
              <a:t>tính</a:t>
            </a:r>
            <a:r>
              <a:rPr lang="en-US" sz="4000" dirty="0"/>
              <a:t> </a:t>
            </a:r>
            <a:r>
              <a:rPr lang="en-US" sz="4000" dirty="0" err="1"/>
              <a:t>năng</a:t>
            </a:r>
            <a:r>
              <a:rPr lang="en-US" sz="4000" dirty="0"/>
              <a:t> </a:t>
            </a:r>
            <a:r>
              <a:rPr lang="en-US" sz="4000" dirty="0" err="1"/>
              <a:t>của</a:t>
            </a:r>
            <a:r>
              <a:rPr lang="en-US" sz="4000" dirty="0"/>
              <a:t> </a:t>
            </a:r>
            <a:r>
              <a:rPr lang="en-US" sz="4000" dirty="0" err="1"/>
              <a:t>trình</a:t>
            </a:r>
            <a:r>
              <a:rPr lang="en-US" sz="4000" dirty="0"/>
              <a:t> </a:t>
            </a:r>
            <a:r>
              <a:rPr lang="en-US" sz="4000" dirty="0" err="1"/>
              <a:t>duyệt</a:t>
            </a:r>
            <a:endParaRPr lang="en-US" sz="4000" dirty="0"/>
          </a:p>
        </p:txBody>
      </p:sp>
      <p:sp>
        <p:nvSpPr>
          <p:cNvPr id="3" name="Content Placeholder 2">
            <a:extLst>
              <a:ext uri="{FF2B5EF4-FFF2-40B4-BE49-F238E27FC236}">
                <a16:creationId xmlns:a16="http://schemas.microsoft.com/office/drawing/2014/main" id="{E1B540B9-622A-4605-BB69-A679A508997E}"/>
              </a:ext>
            </a:extLst>
          </p:cNvPr>
          <p:cNvSpPr>
            <a:spLocks noGrp="1"/>
          </p:cNvSpPr>
          <p:nvPr>
            <p:ph idx="1"/>
          </p:nvPr>
        </p:nvSpPr>
        <p:spPr/>
        <p:txBody>
          <a:bodyPr/>
          <a:lstStyle/>
          <a:p>
            <a:r>
              <a:rPr lang="en-US" b="1" i="0" dirty="0">
                <a:solidFill>
                  <a:srgbClr val="FF0000"/>
                </a:solidFill>
                <a:effectLst/>
                <a:latin typeface="SegoeUI-Bold"/>
              </a:rPr>
              <a:t>Upload </a:t>
            </a:r>
            <a:r>
              <a:rPr lang="en-US" b="1" i="0" dirty="0" err="1">
                <a:solidFill>
                  <a:srgbClr val="FF0000"/>
                </a:solidFill>
                <a:effectLst/>
                <a:latin typeface="SegoeUI-Bold"/>
              </a:rPr>
              <a:t>và</a:t>
            </a:r>
            <a:r>
              <a:rPr lang="en-US" b="1" i="0" dirty="0">
                <a:solidFill>
                  <a:srgbClr val="FF0000"/>
                </a:solidFill>
                <a:effectLst/>
                <a:latin typeface="SegoeUI-Bold"/>
              </a:rPr>
              <a:t> Download: </a:t>
            </a:r>
            <a:r>
              <a:rPr lang="en-US" dirty="0" err="1"/>
              <a:t>quá</a:t>
            </a:r>
            <a:r>
              <a:rPr lang="en-US" dirty="0"/>
              <a:t> </a:t>
            </a:r>
            <a:r>
              <a:rPr lang="en-US" dirty="0" err="1"/>
              <a:t>trình</a:t>
            </a:r>
            <a:r>
              <a:rPr lang="en-US" dirty="0"/>
              <a:t> </a:t>
            </a:r>
            <a:r>
              <a:rPr lang="en-US" dirty="0" err="1"/>
              <a:t>gửi</a:t>
            </a:r>
            <a:r>
              <a:rPr lang="en-US" dirty="0"/>
              <a:t> </a:t>
            </a:r>
            <a:r>
              <a:rPr lang="en-US" dirty="0" err="1"/>
              <a:t>thông</a:t>
            </a:r>
            <a:r>
              <a:rPr lang="en-US" dirty="0"/>
              <a:t> tin </a:t>
            </a:r>
            <a:r>
              <a:rPr lang="en-US" dirty="0" err="1"/>
              <a:t>từ</a:t>
            </a:r>
            <a:r>
              <a:rPr lang="en-US" dirty="0"/>
              <a:t> </a:t>
            </a:r>
            <a:r>
              <a:rPr lang="en-US" dirty="0" err="1"/>
              <a:t>máy</a:t>
            </a:r>
            <a:r>
              <a:rPr lang="en-US" dirty="0"/>
              <a:t> </a:t>
            </a:r>
            <a:r>
              <a:rPr lang="en-US" dirty="0" err="1"/>
              <a:t>tính</a:t>
            </a:r>
            <a:r>
              <a:rPr lang="en-US" dirty="0"/>
              <a:t> </a:t>
            </a:r>
            <a:r>
              <a:rPr lang="en-US" dirty="0" err="1"/>
              <a:t>của</a:t>
            </a:r>
            <a:r>
              <a:rPr lang="en-US" dirty="0"/>
              <a:t> </a:t>
            </a:r>
            <a:r>
              <a:rPr lang="en-US" dirty="0" err="1"/>
              <a:t>bạn</a:t>
            </a:r>
            <a:r>
              <a:rPr lang="en-US" dirty="0"/>
              <a:t> </a:t>
            </a:r>
            <a:r>
              <a:rPr lang="en-US" dirty="0" err="1"/>
              <a:t>đến</a:t>
            </a:r>
            <a:r>
              <a:rPr lang="en-US" dirty="0"/>
              <a:t> </a:t>
            </a:r>
            <a:r>
              <a:rPr lang="en-US" dirty="0" err="1"/>
              <a:t>máy</a:t>
            </a:r>
            <a:r>
              <a:rPr lang="en-US" dirty="0"/>
              <a:t> </a:t>
            </a:r>
            <a:r>
              <a:rPr lang="en-US" dirty="0" err="1"/>
              <a:t>chủ</a:t>
            </a:r>
            <a:r>
              <a:rPr lang="en-US" dirty="0"/>
              <a:t> (upload) </a:t>
            </a:r>
            <a:r>
              <a:rPr lang="en-US" dirty="0" err="1"/>
              <a:t>và</a:t>
            </a:r>
            <a:r>
              <a:rPr lang="en-US" dirty="0"/>
              <a:t> </a:t>
            </a:r>
            <a:r>
              <a:rPr lang="en-US" dirty="0" err="1"/>
              <a:t>quá</a:t>
            </a:r>
            <a:r>
              <a:rPr lang="en-US" dirty="0"/>
              <a:t> </a:t>
            </a:r>
            <a:r>
              <a:rPr lang="en-US" dirty="0" err="1"/>
              <a:t>trình</a:t>
            </a:r>
            <a:r>
              <a:rPr lang="en-US" dirty="0"/>
              <a:t> </a:t>
            </a:r>
            <a:r>
              <a:rPr lang="en-US" dirty="0" err="1"/>
              <a:t>nhận</a:t>
            </a:r>
            <a:r>
              <a:rPr lang="en-US" dirty="0"/>
              <a:t> </a:t>
            </a:r>
            <a:r>
              <a:rPr lang="en-US" dirty="0" err="1"/>
              <a:t>thông</a:t>
            </a:r>
            <a:r>
              <a:rPr lang="en-US" dirty="0"/>
              <a:t> tin </a:t>
            </a:r>
            <a:r>
              <a:rPr lang="en-US" dirty="0" err="1"/>
              <a:t>từ</a:t>
            </a:r>
            <a:r>
              <a:rPr lang="en-US" dirty="0"/>
              <a:t> </a:t>
            </a:r>
            <a:r>
              <a:rPr lang="en-US" dirty="0" err="1"/>
              <a:t>máy</a:t>
            </a:r>
            <a:r>
              <a:rPr lang="en-US" dirty="0"/>
              <a:t> </a:t>
            </a:r>
            <a:r>
              <a:rPr lang="en-US" dirty="0" err="1"/>
              <a:t>chủ</a:t>
            </a:r>
            <a:r>
              <a:rPr lang="en-US" dirty="0"/>
              <a:t> (download).</a:t>
            </a:r>
            <a:br>
              <a:rPr lang="en-US" dirty="0"/>
            </a:br>
            <a:endParaRPr lang="en-US" dirty="0"/>
          </a:p>
        </p:txBody>
      </p:sp>
    </p:spTree>
    <p:extLst>
      <p:ext uri="{BB962C8B-B14F-4D97-AF65-F5344CB8AC3E}">
        <p14:creationId xmlns:p14="http://schemas.microsoft.com/office/powerpoint/2010/main" val="3284723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709F-7389-4BDE-A19B-6E100AB37C44}"/>
              </a:ext>
            </a:extLst>
          </p:cNvPr>
          <p:cNvSpPr>
            <a:spLocks noGrp="1"/>
          </p:cNvSpPr>
          <p:nvPr>
            <p:ph type="title"/>
          </p:nvPr>
        </p:nvSpPr>
        <p:spPr/>
        <p:txBody>
          <a:bodyPr/>
          <a:lstStyle/>
          <a:p>
            <a:r>
              <a:rPr lang="en-US" dirty="0" err="1"/>
              <a:t>Tìm</a:t>
            </a:r>
            <a:r>
              <a:rPr lang="en-US" dirty="0"/>
              <a:t> </a:t>
            </a:r>
            <a:r>
              <a:rPr lang="en-US" dirty="0" err="1"/>
              <a:t>kiếm</a:t>
            </a:r>
            <a:r>
              <a:rPr lang="en-US" dirty="0"/>
              <a:t> </a:t>
            </a:r>
            <a:r>
              <a:rPr lang="en-US" dirty="0" err="1"/>
              <a:t>từ</a:t>
            </a:r>
            <a:r>
              <a:rPr lang="en-US" dirty="0"/>
              <a:t> </a:t>
            </a:r>
            <a:r>
              <a:rPr lang="en-US" dirty="0" err="1"/>
              <a:t>thanh</a:t>
            </a:r>
            <a:r>
              <a:rPr lang="en-US" dirty="0"/>
              <a:t> </a:t>
            </a:r>
            <a:r>
              <a:rPr lang="en-US" dirty="0" err="1"/>
              <a:t>địa</a:t>
            </a:r>
            <a:r>
              <a:rPr lang="en-US" dirty="0"/>
              <a:t> </a:t>
            </a:r>
            <a:r>
              <a:rPr lang="en-US" dirty="0" err="1"/>
              <a:t>chỉ</a:t>
            </a: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EAB1F5A1-C429-4A11-877F-1E42215802C9}"/>
              </a:ext>
            </a:extLst>
          </p:cNvPr>
          <p:cNvPicPr>
            <a:picLocks noGrp="1" noChangeAspect="1"/>
          </p:cNvPicPr>
          <p:nvPr>
            <p:ph idx="1"/>
          </p:nvPr>
        </p:nvPicPr>
        <p:blipFill>
          <a:blip r:embed="rId2"/>
          <a:stretch>
            <a:fillRect/>
          </a:stretch>
        </p:blipFill>
        <p:spPr>
          <a:xfrm>
            <a:off x="543996" y="2163567"/>
            <a:ext cx="11073527" cy="2949607"/>
          </a:xfrm>
          <a:ln>
            <a:solidFill>
              <a:schemeClr val="accent1"/>
            </a:solidFill>
          </a:ln>
        </p:spPr>
      </p:pic>
    </p:spTree>
    <p:extLst>
      <p:ext uri="{BB962C8B-B14F-4D97-AF65-F5344CB8AC3E}">
        <p14:creationId xmlns:p14="http://schemas.microsoft.com/office/powerpoint/2010/main" val="2164729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E14D4-5E7E-4E95-80E6-B9F1A5C27AF7}"/>
              </a:ext>
            </a:extLst>
          </p:cNvPr>
          <p:cNvSpPr>
            <a:spLocks noGrp="1"/>
          </p:cNvSpPr>
          <p:nvPr>
            <p:ph type="title"/>
          </p:nvPr>
        </p:nvSpPr>
        <p:spPr/>
        <p:txBody>
          <a:bodyPr/>
          <a:lstStyle/>
          <a:p>
            <a:r>
              <a:rPr lang="en-US" dirty="0" err="1"/>
              <a:t>Tìm</a:t>
            </a:r>
            <a:r>
              <a:rPr lang="en-US" dirty="0"/>
              <a:t> </a:t>
            </a:r>
            <a:r>
              <a:rPr lang="en-US" dirty="0" err="1"/>
              <a:t>kiếm</a:t>
            </a:r>
            <a:r>
              <a:rPr lang="en-US" dirty="0"/>
              <a:t> </a:t>
            </a:r>
            <a:r>
              <a:rPr lang="en-US" dirty="0" err="1"/>
              <a:t>từ</a:t>
            </a:r>
            <a:r>
              <a:rPr lang="en-US" dirty="0"/>
              <a:t> </a:t>
            </a:r>
            <a:r>
              <a:rPr lang="en-US" dirty="0" err="1"/>
              <a:t>thanh</a:t>
            </a:r>
            <a:r>
              <a:rPr lang="en-US" dirty="0"/>
              <a:t> </a:t>
            </a:r>
            <a:r>
              <a:rPr lang="en-US" dirty="0" err="1"/>
              <a:t>địa</a:t>
            </a:r>
            <a:r>
              <a:rPr lang="en-US" dirty="0"/>
              <a:t> </a:t>
            </a:r>
            <a:r>
              <a:rPr lang="en-US" dirty="0" err="1"/>
              <a:t>chỉ</a:t>
            </a:r>
            <a:endParaRPr lang="en-US" dirty="0"/>
          </a:p>
        </p:txBody>
      </p:sp>
      <p:sp>
        <p:nvSpPr>
          <p:cNvPr id="3" name="Content Placeholder 2">
            <a:extLst>
              <a:ext uri="{FF2B5EF4-FFF2-40B4-BE49-F238E27FC236}">
                <a16:creationId xmlns:a16="http://schemas.microsoft.com/office/drawing/2014/main" id="{AAFE84DC-6121-4180-9D78-A6C6DE70BC0B}"/>
              </a:ext>
            </a:extLst>
          </p:cNvPr>
          <p:cNvSpPr>
            <a:spLocks noGrp="1"/>
          </p:cNvSpPr>
          <p:nvPr>
            <p:ph idx="1"/>
          </p:nvPr>
        </p:nvSpPr>
        <p:spPr/>
        <p:txBody>
          <a:bodyPr/>
          <a:lstStyle/>
          <a:p>
            <a:r>
              <a:rPr lang="en-US" b="1" dirty="0"/>
              <a:t>Microsoft Edge </a:t>
            </a:r>
            <a:r>
              <a:rPr lang="en-US" b="1" dirty="0" err="1"/>
              <a:t>và</a:t>
            </a:r>
            <a:r>
              <a:rPr lang="en-US" b="1" dirty="0"/>
              <a:t> Microsoft Internet Explorer</a:t>
            </a:r>
            <a:r>
              <a:rPr lang="en-US" dirty="0"/>
              <a:t>, </a:t>
            </a:r>
            <a:r>
              <a:rPr lang="en-US" dirty="0" err="1"/>
              <a:t>sử</a:t>
            </a:r>
            <a:r>
              <a:rPr lang="en-US" dirty="0"/>
              <a:t> </a:t>
            </a:r>
            <a:r>
              <a:rPr lang="en-US" dirty="0" err="1"/>
              <a:t>dụng</a:t>
            </a:r>
            <a:r>
              <a:rPr lang="en-US" dirty="0"/>
              <a:t> </a:t>
            </a:r>
            <a:r>
              <a:rPr lang="en-US" b="1" dirty="0">
                <a:solidFill>
                  <a:srgbClr val="FF0000"/>
                </a:solidFill>
              </a:rPr>
              <a:t>Bing</a:t>
            </a:r>
            <a:r>
              <a:rPr lang="en-US" dirty="0"/>
              <a:t> </a:t>
            </a:r>
            <a:r>
              <a:rPr lang="en-US" dirty="0" err="1"/>
              <a:t>làm</a:t>
            </a:r>
            <a:r>
              <a:rPr lang="en-US" dirty="0"/>
              <a:t> </a:t>
            </a:r>
            <a:r>
              <a:rPr lang="en-US" dirty="0" err="1"/>
              <a:t>công</a:t>
            </a:r>
            <a:r>
              <a:rPr lang="en-US" dirty="0"/>
              <a:t> </a:t>
            </a:r>
            <a:r>
              <a:rPr lang="en-US" dirty="0" err="1"/>
              <a:t>cụ</a:t>
            </a:r>
            <a:r>
              <a:rPr lang="en-US" dirty="0"/>
              <a:t> </a:t>
            </a:r>
            <a:r>
              <a:rPr lang="en-US" dirty="0" err="1"/>
              <a:t>tìm</a:t>
            </a:r>
            <a:r>
              <a:rPr lang="en-US" dirty="0"/>
              <a:t> </a:t>
            </a:r>
            <a:r>
              <a:rPr lang="en-US" dirty="0" err="1"/>
              <a:t>kiếm</a:t>
            </a:r>
            <a:r>
              <a:rPr lang="en-US" dirty="0"/>
              <a:t> </a:t>
            </a:r>
            <a:r>
              <a:rPr lang="en-US" dirty="0" err="1"/>
              <a:t>mặc</a:t>
            </a:r>
            <a:r>
              <a:rPr lang="en-US" dirty="0"/>
              <a:t> </a:t>
            </a:r>
            <a:r>
              <a:rPr lang="en-US" dirty="0" err="1"/>
              <a:t>định</a:t>
            </a:r>
            <a:r>
              <a:rPr lang="en-US" dirty="0"/>
              <a:t> </a:t>
            </a:r>
            <a:r>
              <a:rPr lang="en-US" dirty="0" err="1"/>
              <a:t>để</a:t>
            </a:r>
            <a:r>
              <a:rPr lang="en-US" dirty="0"/>
              <a:t> </a:t>
            </a:r>
            <a:r>
              <a:rPr lang="en-US" dirty="0" err="1"/>
              <a:t>tìm</a:t>
            </a:r>
            <a:r>
              <a:rPr lang="en-US" dirty="0"/>
              <a:t> </a:t>
            </a:r>
            <a:r>
              <a:rPr lang="en-US" dirty="0" err="1"/>
              <a:t>kiếm</a:t>
            </a:r>
            <a:r>
              <a:rPr lang="en-US" dirty="0"/>
              <a:t> </a:t>
            </a:r>
            <a:r>
              <a:rPr lang="en-US" dirty="0" err="1"/>
              <a:t>từ</a:t>
            </a:r>
            <a:r>
              <a:rPr lang="en-US" dirty="0"/>
              <a:t> </a:t>
            </a:r>
            <a:r>
              <a:rPr lang="en-US" dirty="0" err="1"/>
              <a:t>thanh</a:t>
            </a:r>
            <a:r>
              <a:rPr lang="en-US" dirty="0"/>
              <a:t> </a:t>
            </a:r>
            <a:r>
              <a:rPr lang="en-US" dirty="0" err="1"/>
              <a:t>địa</a:t>
            </a:r>
            <a:r>
              <a:rPr lang="en-US" dirty="0"/>
              <a:t> </a:t>
            </a:r>
            <a:r>
              <a:rPr lang="en-US" dirty="0" err="1"/>
              <a:t>chỉ</a:t>
            </a:r>
            <a:endParaRPr lang="en-US" dirty="0"/>
          </a:p>
          <a:p>
            <a:pPr algn="just"/>
            <a:r>
              <a:rPr lang="en-US" b="1" dirty="0"/>
              <a:t>Google Chrome </a:t>
            </a:r>
            <a:r>
              <a:rPr lang="en-US" dirty="0" err="1"/>
              <a:t>sử</a:t>
            </a:r>
            <a:r>
              <a:rPr lang="en-US" dirty="0"/>
              <a:t> </a:t>
            </a:r>
            <a:r>
              <a:rPr lang="en-US" dirty="0" err="1"/>
              <a:t>dụng</a:t>
            </a:r>
            <a:r>
              <a:rPr lang="en-US" dirty="0"/>
              <a:t> </a:t>
            </a:r>
            <a:r>
              <a:rPr lang="en-US" b="1" dirty="0">
                <a:solidFill>
                  <a:srgbClr val="FF0000"/>
                </a:solidFill>
              </a:rPr>
              <a:t>Google</a:t>
            </a:r>
            <a:r>
              <a:rPr lang="en-US" dirty="0"/>
              <a:t> </a:t>
            </a:r>
            <a:r>
              <a:rPr lang="en-US" dirty="0" err="1"/>
              <a:t>làm</a:t>
            </a:r>
            <a:r>
              <a:rPr lang="en-US" dirty="0"/>
              <a:t> </a:t>
            </a:r>
            <a:r>
              <a:rPr lang="en-US" dirty="0" err="1"/>
              <a:t>công</a:t>
            </a:r>
            <a:r>
              <a:rPr lang="en-US" dirty="0"/>
              <a:t> </a:t>
            </a:r>
            <a:r>
              <a:rPr lang="en-US" dirty="0" err="1"/>
              <a:t>cụ</a:t>
            </a:r>
            <a:r>
              <a:rPr lang="en-US" dirty="0"/>
              <a:t> </a:t>
            </a:r>
            <a:r>
              <a:rPr lang="en-US" dirty="0" err="1"/>
              <a:t>tìm</a:t>
            </a:r>
            <a:r>
              <a:rPr lang="en-US" dirty="0"/>
              <a:t> </a:t>
            </a:r>
            <a:r>
              <a:rPr lang="en-US" dirty="0" err="1"/>
              <a:t>kiếm</a:t>
            </a:r>
            <a:r>
              <a:rPr lang="en-US" dirty="0"/>
              <a:t> </a:t>
            </a:r>
            <a:r>
              <a:rPr lang="en-US" dirty="0" err="1"/>
              <a:t>mặc</a:t>
            </a:r>
            <a:r>
              <a:rPr lang="en-US" dirty="0"/>
              <a:t> </a:t>
            </a:r>
            <a:r>
              <a:rPr lang="en-US" dirty="0" err="1"/>
              <a:t>định</a:t>
            </a:r>
            <a:r>
              <a:rPr lang="en-US" dirty="0"/>
              <a:t> </a:t>
            </a:r>
            <a:r>
              <a:rPr lang="en-US" dirty="0" err="1"/>
              <a:t>để</a:t>
            </a:r>
            <a:r>
              <a:rPr lang="en-US" dirty="0"/>
              <a:t> </a:t>
            </a:r>
            <a:r>
              <a:rPr lang="en-US" dirty="0" err="1"/>
              <a:t>tìm</a:t>
            </a:r>
            <a:r>
              <a:rPr lang="en-US" dirty="0"/>
              <a:t> </a:t>
            </a:r>
            <a:r>
              <a:rPr lang="en-US" dirty="0" err="1"/>
              <a:t>kiếm</a:t>
            </a:r>
            <a:r>
              <a:rPr lang="en-US" dirty="0"/>
              <a:t> </a:t>
            </a:r>
            <a:r>
              <a:rPr lang="en-US" dirty="0" err="1"/>
              <a:t>từ</a:t>
            </a:r>
            <a:r>
              <a:rPr lang="en-US" dirty="0"/>
              <a:t> </a:t>
            </a:r>
            <a:r>
              <a:rPr lang="en-US" dirty="0" err="1"/>
              <a:t>thanh</a:t>
            </a:r>
            <a:r>
              <a:rPr lang="en-US" dirty="0"/>
              <a:t> </a:t>
            </a:r>
            <a:r>
              <a:rPr lang="en-US" dirty="0" err="1"/>
              <a:t>địa</a:t>
            </a:r>
            <a:r>
              <a:rPr lang="en-US" dirty="0"/>
              <a:t> </a:t>
            </a:r>
            <a:r>
              <a:rPr lang="en-US" dirty="0" err="1"/>
              <a:t>chỉ</a:t>
            </a:r>
            <a:r>
              <a:rPr lang="en-US" dirty="0"/>
              <a:t>. </a:t>
            </a:r>
          </a:p>
          <a:p>
            <a:pPr algn="just"/>
            <a:r>
              <a:rPr lang="en-US" dirty="0" err="1"/>
              <a:t>Tuy</a:t>
            </a:r>
            <a:r>
              <a:rPr lang="en-US" dirty="0"/>
              <a:t> </a:t>
            </a:r>
            <a:r>
              <a:rPr lang="en-US" dirty="0" err="1"/>
              <a:t>nhiên</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chỉ</a:t>
            </a:r>
            <a:r>
              <a:rPr lang="en-US" dirty="0"/>
              <a:t> </a:t>
            </a:r>
            <a:r>
              <a:rPr lang="en-US" dirty="0" err="1"/>
              <a:t>định</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công</a:t>
            </a:r>
            <a:r>
              <a:rPr lang="en-US" dirty="0"/>
              <a:t> </a:t>
            </a:r>
            <a:r>
              <a:rPr lang="en-US" dirty="0" err="1"/>
              <a:t>cụ</a:t>
            </a:r>
            <a:r>
              <a:rPr lang="en-US" dirty="0"/>
              <a:t> </a:t>
            </a:r>
            <a:r>
              <a:rPr lang="en-US" dirty="0" err="1"/>
              <a:t>tìm</a:t>
            </a:r>
            <a:r>
              <a:rPr lang="en-US" dirty="0"/>
              <a:t> </a:t>
            </a:r>
            <a:r>
              <a:rPr lang="en-US" dirty="0" err="1"/>
              <a:t>kiếm</a:t>
            </a:r>
            <a:r>
              <a:rPr lang="en-US" dirty="0"/>
              <a:t> </a:t>
            </a:r>
            <a:r>
              <a:rPr lang="en-US" dirty="0" err="1"/>
              <a:t>khác</a:t>
            </a:r>
            <a:r>
              <a:rPr lang="en-US" dirty="0"/>
              <a:t>.</a:t>
            </a:r>
          </a:p>
        </p:txBody>
      </p:sp>
    </p:spTree>
    <p:extLst>
      <p:ext uri="{BB962C8B-B14F-4D97-AF65-F5344CB8AC3E}">
        <p14:creationId xmlns:p14="http://schemas.microsoft.com/office/powerpoint/2010/main" val="716022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D97C3-9781-459A-875C-1FB8DDCA4644}"/>
              </a:ext>
            </a:extLst>
          </p:cNvPr>
          <p:cNvSpPr>
            <a:spLocks noGrp="1"/>
          </p:cNvSpPr>
          <p:nvPr>
            <p:ph type="title"/>
          </p:nvPr>
        </p:nvSpPr>
        <p:spPr/>
        <p:txBody>
          <a:bodyPr/>
          <a:lstStyle/>
          <a:p>
            <a:r>
              <a:rPr lang="en-US" dirty="0" err="1"/>
              <a:t>Thiết</a:t>
            </a:r>
            <a:r>
              <a:rPr lang="en-US" dirty="0"/>
              <a:t> </a:t>
            </a:r>
            <a:r>
              <a:rPr lang="en-US" dirty="0" err="1"/>
              <a:t>bị</a:t>
            </a:r>
            <a:r>
              <a:rPr lang="en-US" dirty="0"/>
              <a:t> </a:t>
            </a:r>
            <a:r>
              <a:rPr lang="en-US" dirty="0" err="1"/>
              <a:t>phần</a:t>
            </a:r>
            <a:r>
              <a:rPr lang="en-US" dirty="0"/>
              <a:t> </a:t>
            </a:r>
            <a:r>
              <a:rPr lang="en-US" dirty="0" err="1"/>
              <a:t>cứng</a:t>
            </a:r>
            <a:r>
              <a:rPr lang="en-US" dirty="0"/>
              <a:t> </a:t>
            </a:r>
            <a:r>
              <a:rPr lang="en-US" dirty="0" err="1"/>
              <a:t>của</a:t>
            </a:r>
            <a:r>
              <a:rPr lang="en-US" dirty="0"/>
              <a:t> Internet</a:t>
            </a:r>
          </a:p>
        </p:txBody>
      </p:sp>
      <p:pic>
        <p:nvPicPr>
          <p:cNvPr id="15362" name="Picture 2">
            <a:extLst>
              <a:ext uri="{FF2B5EF4-FFF2-40B4-BE49-F238E27FC236}">
                <a16:creationId xmlns:a16="http://schemas.microsoft.com/office/drawing/2014/main" id="{DE3F905E-FCD0-4FC0-9BFB-BD29CDC77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4988" y="4233749"/>
            <a:ext cx="4168244" cy="201465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Wires &amp; Fiber – OneAdvantEdge">
            <a:extLst>
              <a:ext uri="{FF2B5EF4-FFF2-40B4-BE49-F238E27FC236}">
                <a16:creationId xmlns:a16="http://schemas.microsoft.com/office/drawing/2014/main" id="{96D43AD3-EC87-47D7-B5B5-0DC43B803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51" y="2255142"/>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Computer Routers at Rs 720 /piece | Network Router | ID: 13181976312">
            <a:extLst>
              <a:ext uri="{FF2B5EF4-FFF2-40B4-BE49-F238E27FC236}">
                <a16:creationId xmlns:a16="http://schemas.microsoft.com/office/drawing/2014/main" id="{7E7CCD9F-46BF-4237-A4EB-E98591E7F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433" y="1874141"/>
            <a:ext cx="23050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Buy TP-Link 5 Port Gigabit Ethernet Switch | Network switches | Argos">
            <a:extLst>
              <a:ext uri="{FF2B5EF4-FFF2-40B4-BE49-F238E27FC236}">
                <a16:creationId xmlns:a16="http://schemas.microsoft.com/office/drawing/2014/main" id="{B05E3565-F7F3-4652-A450-A30C7A2641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1706" y="2314090"/>
            <a:ext cx="2790825"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5E37DC0-7DC6-441A-B4EE-16AC31B56C2D}"/>
              </a:ext>
            </a:extLst>
          </p:cNvPr>
          <p:cNvSpPr/>
          <p:nvPr/>
        </p:nvSpPr>
        <p:spPr>
          <a:xfrm>
            <a:off x="1349469" y="3498193"/>
            <a:ext cx="932873" cy="646331"/>
          </a:xfrm>
          <a:prstGeom prst="rect">
            <a:avLst/>
          </a:prstGeom>
        </p:spPr>
        <p:txBody>
          <a:bodyPr wrap="square">
            <a:spAutoFit/>
          </a:bodyPr>
          <a:lstStyle/>
          <a:p>
            <a:r>
              <a:rPr lang="en-US" dirty="0">
                <a:solidFill>
                  <a:srgbClr val="000000"/>
                </a:solidFill>
                <a:latin typeface="SegoeUI"/>
              </a:rPr>
              <a:t>wires</a:t>
            </a:r>
            <a:r>
              <a:rPr lang="en-US" dirty="0"/>
              <a:t> </a:t>
            </a:r>
            <a:br>
              <a:rPr lang="en-US" dirty="0"/>
            </a:br>
            <a:endParaRPr lang="en-US" dirty="0"/>
          </a:p>
        </p:txBody>
      </p:sp>
      <p:sp>
        <p:nvSpPr>
          <p:cNvPr id="6" name="Rectangle 5">
            <a:extLst>
              <a:ext uri="{FF2B5EF4-FFF2-40B4-BE49-F238E27FC236}">
                <a16:creationId xmlns:a16="http://schemas.microsoft.com/office/drawing/2014/main" id="{0A8C57DD-67B0-4C4D-8E06-7D20BE01693E}"/>
              </a:ext>
            </a:extLst>
          </p:cNvPr>
          <p:cNvSpPr/>
          <p:nvPr/>
        </p:nvSpPr>
        <p:spPr>
          <a:xfrm>
            <a:off x="5021692" y="3694933"/>
            <a:ext cx="1043709" cy="646331"/>
          </a:xfrm>
          <a:prstGeom prst="rect">
            <a:avLst/>
          </a:prstGeom>
        </p:spPr>
        <p:txBody>
          <a:bodyPr wrap="square">
            <a:spAutoFit/>
          </a:bodyPr>
          <a:lstStyle/>
          <a:p>
            <a:r>
              <a:rPr lang="en-US" dirty="0">
                <a:solidFill>
                  <a:srgbClr val="000000"/>
                </a:solidFill>
                <a:latin typeface="SegoeUI"/>
              </a:rPr>
              <a:t>routers</a:t>
            </a:r>
            <a:r>
              <a:rPr lang="en-US" dirty="0"/>
              <a:t> </a:t>
            </a:r>
            <a:br>
              <a:rPr lang="en-US" dirty="0"/>
            </a:br>
            <a:endParaRPr lang="en-US" dirty="0"/>
          </a:p>
        </p:txBody>
      </p:sp>
      <p:sp>
        <p:nvSpPr>
          <p:cNvPr id="7" name="Rectangle 6">
            <a:extLst>
              <a:ext uri="{FF2B5EF4-FFF2-40B4-BE49-F238E27FC236}">
                <a16:creationId xmlns:a16="http://schemas.microsoft.com/office/drawing/2014/main" id="{28E379FA-381A-4471-B4C9-3483347D12E0}"/>
              </a:ext>
            </a:extLst>
          </p:cNvPr>
          <p:cNvSpPr/>
          <p:nvPr/>
        </p:nvSpPr>
        <p:spPr>
          <a:xfrm>
            <a:off x="8832900" y="3925924"/>
            <a:ext cx="1228436" cy="646331"/>
          </a:xfrm>
          <a:prstGeom prst="rect">
            <a:avLst/>
          </a:prstGeom>
        </p:spPr>
        <p:txBody>
          <a:bodyPr wrap="square">
            <a:spAutoFit/>
          </a:bodyPr>
          <a:lstStyle/>
          <a:p>
            <a:r>
              <a:rPr lang="en-US" dirty="0">
                <a:solidFill>
                  <a:srgbClr val="000000"/>
                </a:solidFill>
                <a:latin typeface="SegoeUI"/>
              </a:rPr>
              <a:t>switches</a:t>
            </a:r>
            <a:r>
              <a:rPr lang="en-US" dirty="0"/>
              <a:t> </a:t>
            </a:r>
            <a:br>
              <a:rPr lang="en-US" dirty="0"/>
            </a:br>
            <a:endParaRPr lang="en-US" dirty="0"/>
          </a:p>
        </p:txBody>
      </p:sp>
      <p:sp>
        <p:nvSpPr>
          <p:cNvPr id="8" name="Rectangle 7">
            <a:extLst>
              <a:ext uri="{FF2B5EF4-FFF2-40B4-BE49-F238E27FC236}">
                <a16:creationId xmlns:a16="http://schemas.microsoft.com/office/drawing/2014/main" id="{8DC4D9CF-58BE-48A9-BEDC-DB5FBDD0A43C}"/>
              </a:ext>
            </a:extLst>
          </p:cNvPr>
          <p:cNvSpPr/>
          <p:nvPr/>
        </p:nvSpPr>
        <p:spPr>
          <a:xfrm>
            <a:off x="6547843" y="5897013"/>
            <a:ext cx="1865745" cy="646331"/>
          </a:xfrm>
          <a:prstGeom prst="rect">
            <a:avLst/>
          </a:prstGeom>
        </p:spPr>
        <p:txBody>
          <a:bodyPr wrap="square">
            <a:spAutoFit/>
          </a:bodyPr>
          <a:lstStyle/>
          <a:p>
            <a:r>
              <a:rPr lang="en-US" dirty="0">
                <a:solidFill>
                  <a:srgbClr val="000000"/>
                </a:solidFill>
                <a:latin typeface="SegoeUI"/>
              </a:rPr>
              <a:t>microwave links</a:t>
            </a:r>
            <a:r>
              <a:rPr lang="en-US" dirty="0"/>
              <a:t> </a:t>
            </a:r>
            <a:br>
              <a:rPr lang="en-US" dirty="0"/>
            </a:br>
            <a:endParaRPr lang="en-US" dirty="0"/>
          </a:p>
        </p:txBody>
      </p:sp>
      <p:pic>
        <p:nvPicPr>
          <p:cNvPr id="15370" name="Picture 10" descr="ThinkSystem SR670 Rack Server | Optimized for AI &amp; HPC | Lenovo US">
            <a:extLst>
              <a:ext uri="{FF2B5EF4-FFF2-40B4-BE49-F238E27FC236}">
                <a16:creationId xmlns:a16="http://schemas.microsoft.com/office/drawing/2014/main" id="{2EEA2A8F-1A4B-41C8-91A9-15D74B648F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6438" y="4278979"/>
            <a:ext cx="2533650" cy="18002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C1F27BF-7DCB-4E8B-B702-3C952FEE019D}"/>
              </a:ext>
            </a:extLst>
          </p:cNvPr>
          <p:cNvSpPr/>
          <p:nvPr/>
        </p:nvSpPr>
        <p:spPr>
          <a:xfrm>
            <a:off x="2509045" y="5845195"/>
            <a:ext cx="1228436" cy="646331"/>
          </a:xfrm>
          <a:prstGeom prst="rect">
            <a:avLst/>
          </a:prstGeom>
        </p:spPr>
        <p:txBody>
          <a:bodyPr wrap="square">
            <a:spAutoFit/>
          </a:bodyPr>
          <a:lstStyle/>
          <a:p>
            <a:r>
              <a:rPr lang="en-US" dirty="0">
                <a:solidFill>
                  <a:srgbClr val="000000"/>
                </a:solidFill>
                <a:latin typeface="SegoeUI"/>
              </a:rPr>
              <a:t>servers</a:t>
            </a:r>
            <a:r>
              <a:rPr lang="en-US" dirty="0"/>
              <a:t> </a:t>
            </a:r>
            <a:br>
              <a:rPr lang="en-US" dirty="0"/>
            </a:br>
            <a:endParaRPr lang="en-US" dirty="0"/>
          </a:p>
        </p:txBody>
      </p:sp>
    </p:spTree>
    <p:extLst>
      <p:ext uri="{BB962C8B-B14F-4D97-AF65-F5344CB8AC3E}">
        <p14:creationId xmlns:p14="http://schemas.microsoft.com/office/powerpoint/2010/main" val="766059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1659-7F51-4D60-8A22-3E482B5926A4}"/>
              </a:ext>
            </a:extLst>
          </p:cNvPr>
          <p:cNvSpPr>
            <a:spLocks noGrp="1"/>
          </p:cNvSpPr>
          <p:nvPr>
            <p:ph type="title"/>
          </p:nvPr>
        </p:nvSpPr>
        <p:spPr/>
        <p:txBody>
          <a:bodyPr/>
          <a:lstStyle/>
          <a:p>
            <a:r>
              <a:rPr lang="en-US" dirty="0" err="1"/>
              <a:t>Tìm</a:t>
            </a:r>
            <a:r>
              <a:rPr lang="en-US" dirty="0"/>
              <a:t> </a:t>
            </a:r>
            <a:r>
              <a:rPr lang="en-US" dirty="0" err="1"/>
              <a:t>kiếm</a:t>
            </a:r>
            <a:r>
              <a:rPr lang="en-US" dirty="0"/>
              <a:t> </a:t>
            </a:r>
            <a:r>
              <a:rPr lang="en-US" dirty="0" err="1"/>
              <a:t>từ</a:t>
            </a:r>
            <a:r>
              <a:rPr lang="en-US" dirty="0"/>
              <a:t> </a:t>
            </a:r>
            <a:r>
              <a:rPr lang="en-US" dirty="0" err="1"/>
              <a:t>thanh</a:t>
            </a:r>
            <a:r>
              <a:rPr lang="en-US" dirty="0"/>
              <a:t> </a:t>
            </a:r>
            <a:r>
              <a:rPr lang="en-US" dirty="0" err="1"/>
              <a:t>địa</a:t>
            </a:r>
            <a:r>
              <a:rPr lang="en-US" dirty="0"/>
              <a:t> </a:t>
            </a:r>
            <a:r>
              <a:rPr lang="en-US" dirty="0" err="1"/>
              <a:t>chỉ</a:t>
            </a:r>
            <a:endParaRPr lang="en-US" dirty="0"/>
          </a:p>
        </p:txBody>
      </p:sp>
      <p:sp>
        <p:nvSpPr>
          <p:cNvPr id="3" name="Content Placeholder 2">
            <a:extLst>
              <a:ext uri="{FF2B5EF4-FFF2-40B4-BE49-F238E27FC236}">
                <a16:creationId xmlns:a16="http://schemas.microsoft.com/office/drawing/2014/main" id="{5C3F4E17-89A5-49FF-94E0-FBBC3E79FA0D}"/>
              </a:ext>
            </a:extLst>
          </p:cNvPr>
          <p:cNvSpPr>
            <a:spLocks noGrp="1"/>
          </p:cNvSpPr>
          <p:nvPr>
            <p:ph idx="1"/>
          </p:nvPr>
        </p:nvSpPr>
        <p:spPr/>
        <p:txBody>
          <a:bodyPr/>
          <a:lstStyle/>
          <a:p>
            <a:pPr algn="just"/>
            <a:r>
              <a:rPr lang="en-US" b="1" dirty="0" err="1"/>
              <a:t>Cách</a:t>
            </a:r>
            <a:r>
              <a:rPr lang="en-US" b="1" dirty="0"/>
              <a:t> </a:t>
            </a:r>
            <a:r>
              <a:rPr lang="en-US" b="1" dirty="0" err="1"/>
              <a:t>thay</a:t>
            </a:r>
            <a:r>
              <a:rPr lang="en-US" b="1" dirty="0"/>
              <a:t> </a:t>
            </a:r>
            <a:r>
              <a:rPr lang="en-US" b="1" dirty="0" err="1"/>
              <a:t>đổi</a:t>
            </a:r>
            <a:r>
              <a:rPr lang="en-US" b="1" dirty="0"/>
              <a:t> </a:t>
            </a:r>
            <a:r>
              <a:rPr lang="en-US" b="1" dirty="0" err="1"/>
              <a:t>công</a:t>
            </a:r>
            <a:r>
              <a:rPr lang="en-US" b="1" dirty="0"/>
              <a:t> </a:t>
            </a:r>
            <a:r>
              <a:rPr lang="en-US" b="1" dirty="0" err="1"/>
              <a:t>cụ</a:t>
            </a:r>
            <a:r>
              <a:rPr lang="en-US" b="1" dirty="0"/>
              <a:t> </a:t>
            </a:r>
            <a:r>
              <a:rPr lang="en-US" b="1" dirty="0" err="1"/>
              <a:t>tìm</a:t>
            </a:r>
            <a:r>
              <a:rPr lang="en-US" b="1" dirty="0"/>
              <a:t> </a:t>
            </a:r>
            <a:r>
              <a:rPr lang="en-US" b="1" dirty="0" err="1"/>
              <a:t>kiếm</a:t>
            </a:r>
            <a:r>
              <a:rPr lang="en-US" b="1" dirty="0"/>
              <a:t> </a:t>
            </a:r>
            <a:r>
              <a:rPr lang="en-US" b="1" dirty="0" err="1"/>
              <a:t>mặc</a:t>
            </a:r>
            <a:r>
              <a:rPr lang="en-US" b="1" dirty="0"/>
              <a:t> </a:t>
            </a:r>
            <a:r>
              <a:rPr lang="en-US" b="1" dirty="0" err="1"/>
              <a:t>định</a:t>
            </a:r>
            <a:r>
              <a:rPr lang="en-US" b="1" dirty="0"/>
              <a:t> </a:t>
            </a:r>
            <a:r>
              <a:rPr lang="en-US" b="1" dirty="0" err="1"/>
              <a:t>trên</a:t>
            </a:r>
            <a:r>
              <a:rPr lang="en-US" b="1" dirty="0"/>
              <a:t> </a:t>
            </a:r>
            <a:r>
              <a:rPr lang="en-US" b="1" dirty="0">
                <a:solidFill>
                  <a:srgbClr val="FF0000"/>
                </a:solidFill>
              </a:rPr>
              <a:t>Microsoft Edge</a:t>
            </a:r>
            <a:r>
              <a:rPr lang="en-US" b="1" dirty="0"/>
              <a:t>:</a:t>
            </a:r>
          </a:p>
          <a:p>
            <a:pPr marL="625475" lvl="1" indent="-234950" algn="just"/>
            <a:r>
              <a:rPr lang="en-US" sz="2400" dirty="0" err="1"/>
              <a:t>Thực</a:t>
            </a:r>
            <a:r>
              <a:rPr lang="en-US" sz="2400" dirty="0"/>
              <a:t> </a:t>
            </a:r>
            <a:r>
              <a:rPr lang="en-US" sz="2400" dirty="0" err="1"/>
              <a:t>hiện</a:t>
            </a:r>
            <a:r>
              <a:rPr lang="en-US" sz="2400" dirty="0"/>
              <a:t> </a:t>
            </a:r>
            <a:r>
              <a:rPr lang="en-US" sz="2400" dirty="0" err="1"/>
              <a:t>tìm</a:t>
            </a:r>
            <a:r>
              <a:rPr lang="en-US" sz="2400" dirty="0"/>
              <a:t> </a:t>
            </a:r>
            <a:r>
              <a:rPr lang="en-US" sz="2400" dirty="0" err="1"/>
              <a:t>kiếm</a:t>
            </a:r>
            <a:r>
              <a:rPr lang="en-US" sz="2400" dirty="0"/>
              <a:t> </a:t>
            </a:r>
            <a:r>
              <a:rPr lang="en-US" sz="2400" dirty="0" err="1"/>
              <a:t>trong</a:t>
            </a:r>
            <a:r>
              <a:rPr lang="en-US" sz="2400" dirty="0"/>
              <a:t> </a:t>
            </a:r>
            <a:r>
              <a:rPr lang="en-US" sz="2400" dirty="0" err="1"/>
              <a:t>thanh</a:t>
            </a:r>
            <a:r>
              <a:rPr lang="en-US" sz="2400" dirty="0"/>
              <a:t> </a:t>
            </a:r>
            <a:r>
              <a:rPr lang="en-US" sz="2400" dirty="0" err="1"/>
              <a:t>địa</a:t>
            </a:r>
            <a:r>
              <a:rPr lang="en-US" sz="2400" dirty="0"/>
              <a:t> </a:t>
            </a:r>
            <a:r>
              <a:rPr lang="en-US" sz="2400" dirty="0" err="1"/>
              <a:t>chỉ</a:t>
            </a:r>
            <a:r>
              <a:rPr lang="en-US" sz="2400" dirty="0"/>
              <a:t> </a:t>
            </a:r>
            <a:r>
              <a:rPr lang="en-US" sz="2400" dirty="0" err="1"/>
              <a:t>bằng</a:t>
            </a:r>
            <a:r>
              <a:rPr lang="en-US" sz="2400" dirty="0"/>
              <a:t> </a:t>
            </a:r>
            <a:r>
              <a:rPr lang="en-US" sz="2400" dirty="0" err="1"/>
              <a:t>công</a:t>
            </a:r>
            <a:r>
              <a:rPr lang="en-US" sz="2400" dirty="0"/>
              <a:t> </a:t>
            </a:r>
            <a:r>
              <a:rPr lang="en-US" sz="2400" dirty="0" err="1"/>
              <a:t>cụ</a:t>
            </a:r>
            <a:r>
              <a:rPr lang="en-US" sz="2400" dirty="0"/>
              <a:t> </a:t>
            </a:r>
            <a:r>
              <a:rPr lang="en-US" sz="2400" dirty="0" err="1"/>
              <a:t>tìm</a:t>
            </a:r>
            <a:r>
              <a:rPr lang="en-US" sz="2400" dirty="0"/>
              <a:t> </a:t>
            </a:r>
            <a:r>
              <a:rPr lang="en-US" sz="2400" dirty="0" err="1"/>
              <a:t>kiếm</a:t>
            </a:r>
            <a:r>
              <a:rPr lang="en-US" sz="2400" dirty="0"/>
              <a:t> </a:t>
            </a:r>
            <a:r>
              <a:rPr lang="en-US" sz="2400" dirty="0" err="1"/>
              <a:t>muốn</a:t>
            </a:r>
            <a:r>
              <a:rPr lang="en-US" sz="2400" dirty="0"/>
              <a:t> </a:t>
            </a:r>
            <a:r>
              <a:rPr lang="en-US" sz="2400" dirty="0" err="1"/>
              <a:t>đặt</a:t>
            </a:r>
            <a:r>
              <a:rPr lang="en-US" sz="2400" dirty="0"/>
              <a:t> </a:t>
            </a:r>
            <a:r>
              <a:rPr lang="en-US" sz="2400" dirty="0" err="1"/>
              <a:t>làm</a:t>
            </a:r>
            <a:r>
              <a:rPr lang="en-US" sz="2400" dirty="0"/>
              <a:t> </a:t>
            </a:r>
            <a:r>
              <a:rPr lang="en-US" sz="2400" dirty="0" err="1"/>
              <a:t>mặc</a:t>
            </a:r>
            <a:r>
              <a:rPr lang="en-US" sz="2400" dirty="0"/>
              <a:t> </a:t>
            </a:r>
            <a:r>
              <a:rPr lang="en-US" sz="2400" dirty="0" err="1"/>
              <a:t>định</a:t>
            </a:r>
            <a:r>
              <a:rPr lang="en-US" sz="2400" dirty="0"/>
              <a:t>.</a:t>
            </a:r>
          </a:p>
          <a:p>
            <a:pPr marL="625475" lvl="1" indent="-234950" algn="just"/>
            <a:r>
              <a:rPr lang="en-US" sz="2400" dirty="0" err="1"/>
              <a:t>Chọn</a:t>
            </a:r>
            <a:r>
              <a:rPr lang="en-US" sz="2400" dirty="0"/>
              <a:t> </a:t>
            </a:r>
            <a:r>
              <a:rPr lang="en-US" sz="2400" b="1" dirty="0"/>
              <a:t>Settings and more …, </a:t>
            </a:r>
            <a:r>
              <a:rPr lang="en-US" sz="2400" dirty="0" err="1"/>
              <a:t>chọn</a:t>
            </a:r>
            <a:r>
              <a:rPr lang="en-US" sz="2400" dirty="0"/>
              <a:t> </a:t>
            </a:r>
            <a:r>
              <a:rPr lang="en-US" sz="2400" b="1" dirty="0"/>
              <a:t>Settings</a:t>
            </a:r>
            <a:r>
              <a:rPr lang="en-US" sz="2400" dirty="0"/>
              <a:t> . </a:t>
            </a:r>
          </a:p>
          <a:p>
            <a:pPr marL="625475" lvl="1" indent="-234950" algn="just"/>
            <a:r>
              <a:rPr lang="en-US" sz="2400" dirty="0" err="1"/>
              <a:t>Chọn</a:t>
            </a:r>
            <a:r>
              <a:rPr lang="en-US" sz="2400" dirty="0"/>
              <a:t> </a:t>
            </a:r>
            <a:r>
              <a:rPr lang="en-US" sz="2400" b="1" dirty="0"/>
              <a:t>Privacy and services</a:t>
            </a:r>
          </a:p>
          <a:p>
            <a:pPr marL="625475" lvl="1" indent="-234950" algn="just"/>
            <a:r>
              <a:rPr lang="en-US" sz="2400" dirty="0" err="1"/>
              <a:t>Trong</a:t>
            </a:r>
            <a:r>
              <a:rPr lang="en-US" sz="2400" dirty="0"/>
              <a:t> </a:t>
            </a:r>
            <a:r>
              <a:rPr lang="en-US" sz="2400" dirty="0" err="1"/>
              <a:t>phần</a:t>
            </a:r>
            <a:r>
              <a:rPr lang="en-US" sz="2400" b="1" dirty="0"/>
              <a:t> Services </a:t>
            </a:r>
            <a:r>
              <a:rPr lang="en-US" sz="2400" dirty="0" err="1"/>
              <a:t>chọn</a:t>
            </a:r>
            <a:r>
              <a:rPr lang="en-US" sz="2400" dirty="0"/>
              <a:t> </a:t>
            </a:r>
            <a:r>
              <a:rPr lang="en-US" sz="2400" b="1" dirty="0"/>
              <a:t>Address bar</a:t>
            </a:r>
            <a:r>
              <a:rPr lang="en-US" sz="2400" dirty="0"/>
              <a:t>.</a:t>
            </a:r>
          </a:p>
          <a:p>
            <a:pPr marL="625475" lvl="1" indent="-234950" algn="just"/>
            <a:r>
              <a:rPr lang="en-US" sz="2400" dirty="0" err="1"/>
              <a:t>Chọn</a:t>
            </a:r>
            <a:r>
              <a:rPr lang="en-US" sz="2400" dirty="0"/>
              <a:t> </a:t>
            </a:r>
            <a:r>
              <a:rPr lang="en-US" sz="2400" dirty="0" err="1"/>
              <a:t>công</a:t>
            </a:r>
            <a:r>
              <a:rPr lang="en-US" sz="2400" dirty="0"/>
              <a:t> </a:t>
            </a:r>
            <a:r>
              <a:rPr lang="en-US" sz="2400" dirty="0" err="1"/>
              <a:t>cụ</a:t>
            </a:r>
            <a:r>
              <a:rPr lang="en-US" sz="2400" dirty="0"/>
              <a:t> </a:t>
            </a:r>
            <a:r>
              <a:rPr lang="en-US" sz="2400" dirty="0" err="1"/>
              <a:t>tìm</a:t>
            </a:r>
            <a:r>
              <a:rPr lang="en-US" sz="2400" dirty="0"/>
              <a:t> </a:t>
            </a:r>
            <a:r>
              <a:rPr lang="en-US" sz="2400" dirty="0" err="1"/>
              <a:t>kiếm</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trên</a:t>
            </a:r>
            <a:r>
              <a:rPr lang="en-US" sz="2400" dirty="0"/>
              <a:t> </a:t>
            </a:r>
            <a:r>
              <a:rPr lang="en-US" sz="2400" b="1" dirty="0"/>
              <a:t>address bar menu</a:t>
            </a:r>
            <a:r>
              <a:rPr lang="en-US" sz="2400" dirty="0"/>
              <a:t>.</a:t>
            </a:r>
          </a:p>
        </p:txBody>
      </p:sp>
    </p:spTree>
    <p:extLst>
      <p:ext uri="{BB962C8B-B14F-4D97-AF65-F5344CB8AC3E}">
        <p14:creationId xmlns:p14="http://schemas.microsoft.com/office/powerpoint/2010/main" val="1957591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344C-3C58-4BC8-AB53-4F8881B2D50F}"/>
              </a:ext>
            </a:extLst>
          </p:cNvPr>
          <p:cNvSpPr>
            <a:spLocks noGrp="1"/>
          </p:cNvSpPr>
          <p:nvPr>
            <p:ph type="title"/>
          </p:nvPr>
        </p:nvSpPr>
        <p:spPr/>
        <p:txBody>
          <a:bodyPr/>
          <a:lstStyle/>
          <a:p>
            <a:r>
              <a:rPr lang="en-US" dirty="0" err="1"/>
              <a:t>Tìm</a:t>
            </a:r>
            <a:r>
              <a:rPr lang="en-US" dirty="0"/>
              <a:t> </a:t>
            </a:r>
            <a:r>
              <a:rPr lang="en-US" dirty="0" err="1"/>
              <a:t>kiếm</a:t>
            </a:r>
            <a:r>
              <a:rPr lang="en-US" dirty="0"/>
              <a:t> </a:t>
            </a:r>
            <a:r>
              <a:rPr lang="en-US" dirty="0" err="1"/>
              <a:t>từ</a:t>
            </a:r>
            <a:r>
              <a:rPr lang="en-US" dirty="0"/>
              <a:t> </a:t>
            </a:r>
            <a:r>
              <a:rPr lang="en-US" dirty="0" err="1"/>
              <a:t>thanh</a:t>
            </a:r>
            <a:r>
              <a:rPr lang="en-US" dirty="0"/>
              <a:t> </a:t>
            </a:r>
            <a:r>
              <a:rPr lang="en-US" dirty="0" err="1"/>
              <a:t>địa</a:t>
            </a:r>
            <a:r>
              <a:rPr lang="en-US" dirty="0"/>
              <a:t> </a:t>
            </a:r>
            <a:r>
              <a:rPr lang="en-US" dirty="0" err="1"/>
              <a:t>chỉ</a:t>
            </a:r>
            <a:endParaRPr lang="en-US" dirty="0"/>
          </a:p>
        </p:txBody>
      </p:sp>
      <p:sp>
        <p:nvSpPr>
          <p:cNvPr id="3" name="Content Placeholder 2">
            <a:extLst>
              <a:ext uri="{FF2B5EF4-FFF2-40B4-BE49-F238E27FC236}">
                <a16:creationId xmlns:a16="http://schemas.microsoft.com/office/drawing/2014/main" id="{0C595EBF-C6C2-427D-841C-8B79528773F8}"/>
              </a:ext>
            </a:extLst>
          </p:cNvPr>
          <p:cNvSpPr>
            <a:spLocks noGrp="1"/>
          </p:cNvSpPr>
          <p:nvPr>
            <p:ph idx="1"/>
          </p:nvPr>
        </p:nvSpPr>
        <p:spPr/>
        <p:txBody>
          <a:bodyPr>
            <a:normAutofit/>
          </a:bodyPr>
          <a:lstStyle/>
          <a:p>
            <a:pPr algn="just"/>
            <a:r>
              <a:rPr lang="en-US" b="1" dirty="0" err="1"/>
              <a:t>Cách</a:t>
            </a:r>
            <a:r>
              <a:rPr lang="en-US" b="1" dirty="0"/>
              <a:t> </a:t>
            </a:r>
            <a:r>
              <a:rPr lang="en-US" b="1" dirty="0" err="1"/>
              <a:t>thay</a:t>
            </a:r>
            <a:r>
              <a:rPr lang="en-US" b="1" dirty="0"/>
              <a:t> </a:t>
            </a:r>
            <a:r>
              <a:rPr lang="en-US" b="1" dirty="0" err="1"/>
              <a:t>đổi</a:t>
            </a:r>
            <a:r>
              <a:rPr lang="en-US" b="1" dirty="0"/>
              <a:t> </a:t>
            </a:r>
            <a:r>
              <a:rPr lang="en-US" b="1" dirty="0" err="1"/>
              <a:t>công</a:t>
            </a:r>
            <a:r>
              <a:rPr lang="en-US" b="1" dirty="0"/>
              <a:t> </a:t>
            </a:r>
            <a:r>
              <a:rPr lang="en-US" b="1" dirty="0" err="1"/>
              <a:t>cụ</a:t>
            </a:r>
            <a:r>
              <a:rPr lang="en-US" b="1" dirty="0"/>
              <a:t> </a:t>
            </a:r>
            <a:r>
              <a:rPr lang="en-US" b="1" dirty="0" err="1"/>
              <a:t>tìm</a:t>
            </a:r>
            <a:r>
              <a:rPr lang="en-US" b="1" dirty="0"/>
              <a:t> </a:t>
            </a:r>
            <a:r>
              <a:rPr lang="en-US" b="1" dirty="0" err="1"/>
              <a:t>kiếm</a:t>
            </a:r>
            <a:r>
              <a:rPr lang="en-US" b="1" dirty="0"/>
              <a:t> </a:t>
            </a:r>
            <a:r>
              <a:rPr lang="en-US" b="1" dirty="0" err="1"/>
              <a:t>mặc</a:t>
            </a:r>
            <a:r>
              <a:rPr lang="en-US" b="1" dirty="0"/>
              <a:t> </a:t>
            </a:r>
            <a:r>
              <a:rPr lang="en-US" b="1" dirty="0" err="1"/>
              <a:t>định</a:t>
            </a:r>
            <a:r>
              <a:rPr lang="en-US" b="1" dirty="0"/>
              <a:t> </a:t>
            </a:r>
            <a:r>
              <a:rPr lang="en-US" b="1" dirty="0" err="1"/>
              <a:t>trên</a:t>
            </a:r>
            <a:r>
              <a:rPr lang="en-US" b="1" dirty="0"/>
              <a:t> </a:t>
            </a:r>
            <a:r>
              <a:rPr lang="en-US" b="1" dirty="0" err="1"/>
              <a:t>thanh</a:t>
            </a:r>
            <a:r>
              <a:rPr lang="en-US" b="1" dirty="0"/>
              <a:t> </a:t>
            </a:r>
            <a:r>
              <a:rPr lang="en-US" b="1" dirty="0" err="1"/>
              <a:t>địa</a:t>
            </a:r>
            <a:r>
              <a:rPr lang="en-US" b="1" dirty="0"/>
              <a:t> </a:t>
            </a:r>
            <a:r>
              <a:rPr lang="en-US" b="1" dirty="0" err="1"/>
              <a:t>chỉ</a:t>
            </a:r>
            <a:r>
              <a:rPr lang="en-US" b="1" dirty="0"/>
              <a:t> </a:t>
            </a:r>
            <a:r>
              <a:rPr lang="en-US" b="1" dirty="0" err="1"/>
              <a:t>trong</a:t>
            </a:r>
            <a:r>
              <a:rPr lang="en-US" b="1" dirty="0"/>
              <a:t> </a:t>
            </a:r>
            <a:r>
              <a:rPr lang="en-US" b="1" dirty="0">
                <a:solidFill>
                  <a:srgbClr val="FF0000"/>
                </a:solidFill>
              </a:rPr>
              <a:t>Google Chrome</a:t>
            </a:r>
            <a:r>
              <a:rPr lang="en-US" dirty="0"/>
              <a:t>:</a:t>
            </a:r>
          </a:p>
          <a:p>
            <a:pPr marL="746125" lvl="1" indent="-355600" algn="just"/>
            <a:r>
              <a:rPr lang="en-US" sz="2400" dirty="0"/>
              <a:t>M</a:t>
            </a:r>
            <a:r>
              <a:rPr lang="vi-VN" sz="2400" dirty="0"/>
              <a:t>ở </a:t>
            </a:r>
            <a:r>
              <a:rPr lang="en-US" sz="2400" dirty="0" err="1"/>
              <a:t>trình</a:t>
            </a:r>
            <a:r>
              <a:rPr lang="en-US" sz="2400" dirty="0"/>
              <a:t> </a:t>
            </a:r>
            <a:r>
              <a:rPr lang="en-US" sz="2400" dirty="0" err="1"/>
              <a:t>duyệt</a:t>
            </a:r>
            <a:r>
              <a:rPr lang="en-US" sz="2400" dirty="0"/>
              <a:t> </a:t>
            </a:r>
            <a:r>
              <a:rPr lang="vi-VN" sz="2400" b="1" dirty="0"/>
              <a:t>Chrome</a:t>
            </a:r>
            <a:r>
              <a:rPr lang="vi-VN" sz="2400" dirty="0"/>
              <a:t>.</a:t>
            </a:r>
          </a:p>
          <a:p>
            <a:pPr marL="746125" lvl="1" indent="-355600" algn="just"/>
            <a:r>
              <a:rPr lang="vi-VN" sz="2400" dirty="0"/>
              <a:t>Ở trên cùng bên phải</a:t>
            </a:r>
            <a:r>
              <a:rPr lang="en-US" sz="2400" dirty="0"/>
              <a:t> </a:t>
            </a:r>
            <a:r>
              <a:rPr lang="en-US" sz="2400" dirty="0" err="1"/>
              <a:t>nút</a:t>
            </a:r>
            <a:r>
              <a:rPr lang="en-US" sz="2400" dirty="0"/>
              <a:t> </a:t>
            </a:r>
            <a:r>
              <a:rPr lang="en-US" sz="2400" b="1" dirty="0"/>
              <a:t>More   </a:t>
            </a:r>
            <a:r>
              <a:rPr lang="vi-VN" sz="2400" dirty="0"/>
              <a:t>, </a:t>
            </a:r>
            <a:r>
              <a:rPr lang="en-US" sz="2400" dirty="0"/>
              <a:t> . </a:t>
            </a:r>
            <a:r>
              <a:rPr lang="en-US" sz="2400" dirty="0" err="1"/>
              <a:t>Chọn</a:t>
            </a:r>
            <a:r>
              <a:rPr lang="en-US" sz="2400" dirty="0"/>
              <a:t> Setting</a:t>
            </a:r>
          </a:p>
          <a:p>
            <a:pPr marL="746125" lvl="1" indent="-355600" algn="just"/>
            <a:r>
              <a:rPr lang="en-US" sz="2400" dirty="0" err="1"/>
              <a:t>Trong</a:t>
            </a:r>
            <a:r>
              <a:rPr lang="en-US" sz="2400" dirty="0"/>
              <a:t> </a:t>
            </a:r>
            <a:r>
              <a:rPr lang="en-US" sz="2400" dirty="0" err="1"/>
              <a:t>phần</a:t>
            </a:r>
            <a:r>
              <a:rPr lang="en-US" sz="2400" dirty="0"/>
              <a:t> </a:t>
            </a:r>
            <a:r>
              <a:rPr lang="en-US" sz="2400" b="1" dirty="0"/>
              <a:t>Search Engine</a:t>
            </a:r>
            <a:r>
              <a:rPr lang="vi-VN" sz="2400" dirty="0"/>
              <a:t>, bên cạnh </a:t>
            </a:r>
            <a:r>
              <a:rPr lang="en-US" sz="2400" dirty="0"/>
              <a:t>ô </a:t>
            </a:r>
            <a:r>
              <a:rPr lang="en-US" sz="2400" b="1" dirty="0"/>
              <a:t>Search engine used in the address bar</a:t>
            </a:r>
            <a:r>
              <a:rPr lang="vi-VN" sz="2400" b="1" dirty="0"/>
              <a:t>.</a:t>
            </a:r>
          </a:p>
          <a:p>
            <a:pPr marL="746125" lvl="1" indent="-355600" algn="just"/>
            <a:r>
              <a:rPr lang="vi-VN" sz="2400" dirty="0"/>
              <a:t>Chọn một công cụ tìm kiếm mặc định mới.</a:t>
            </a:r>
            <a:endParaRPr lang="en-US" sz="2400" dirty="0"/>
          </a:p>
        </p:txBody>
      </p:sp>
      <p:pic>
        <p:nvPicPr>
          <p:cNvPr id="5" name="Picture 4">
            <a:extLst>
              <a:ext uri="{FF2B5EF4-FFF2-40B4-BE49-F238E27FC236}">
                <a16:creationId xmlns:a16="http://schemas.microsoft.com/office/drawing/2014/main" id="{862A2F0A-9286-4E60-AE1E-06B45120F3AC}"/>
              </a:ext>
            </a:extLst>
          </p:cNvPr>
          <p:cNvPicPr>
            <a:picLocks noChangeAspect="1"/>
          </p:cNvPicPr>
          <p:nvPr/>
        </p:nvPicPr>
        <p:blipFill rotWithShape="1">
          <a:blip r:embed="rId2"/>
          <a:srcRect t="-1" b="-5346"/>
          <a:stretch/>
        </p:blipFill>
        <p:spPr>
          <a:xfrm>
            <a:off x="6289989" y="3336296"/>
            <a:ext cx="306753" cy="466263"/>
          </a:xfrm>
          <a:prstGeom prst="rect">
            <a:avLst/>
          </a:prstGeom>
          <a:ln>
            <a:solidFill>
              <a:schemeClr val="accent1"/>
            </a:solidFill>
          </a:ln>
        </p:spPr>
      </p:pic>
    </p:spTree>
    <p:extLst>
      <p:ext uri="{BB962C8B-B14F-4D97-AF65-F5344CB8AC3E}">
        <p14:creationId xmlns:p14="http://schemas.microsoft.com/office/powerpoint/2010/main" val="1222831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AF9F-5AA1-4C82-92FC-33CD4BFAE7CF}"/>
              </a:ext>
            </a:extLst>
          </p:cNvPr>
          <p:cNvSpPr>
            <a:spLocks noGrp="1"/>
          </p:cNvSpPr>
          <p:nvPr>
            <p:ph type="title"/>
          </p:nvPr>
        </p:nvSpPr>
        <p:spPr/>
        <p:txBody>
          <a:bodyPr/>
          <a:lstStyle/>
          <a:p>
            <a:r>
              <a:rPr lang="en-US" dirty="0"/>
              <a:t>Favorites/Bookmarks </a:t>
            </a:r>
          </a:p>
        </p:txBody>
      </p:sp>
      <p:sp>
        <p:nvSpPr>
          <p:cNvPr id="3" name="Content Placeholder 2">
            <a:extLst>
              <a:ext uri="{FF2B5EF4-FFF2-40B4-BE49-F238E27FC236}">
                <a16:creationId xmlns:a16="http://schemas.microsoft.com/office/drawing/2014/main" id="{3FD3DA45-311C-479C-9306-B4FC06E4703F}"/>
              </a:ext>
            </a:extLst>
          </p:cNvPr>
          <p:cNvSpPr>
            <a:spLocks noGrp="1"/>
          </p:cNvSpPr>
          <p:nvPr>
            <p:ph idx="1"/>
          </p:nvPr>
        </p:nvSpPr>
        <p:spPr/>
        <p:txBody>
          <a:bodyPr>
            <a:normAutofit/>
          </a:bodyPr>
          <a:lstStyle/>
          <a:p>
            <a:pPr algn="just"/>
            <a:r>
              <a:rPr lang="en-US" b="1" dirty="0">
                <a:solidFill>
                  <a:srgbClr val="FF0000"/>
                </a:solidFill>
              </a:rPr>
              <a:t>Bookmark</a:t>
            </a:r>
            <a:r>
              <a:rPr lang="en-US" dirty="0"/>
              <a:t>: </a:t>
            </a:r>
            <a:r>
              <a:rPr lang="en-US" b="1" dirty="0" err="1"/>
              <a:t>đánh</a:t>
            </a:r>
            <a:r>
              <a:rPr lang="en-US" b="1" dirty="0"/>
              <a:t> </a:t>
            </a:r>
            <a:r>
              <a:rPr lang="en-US" b="1" dirty="0" err="1"/>
              <a:t>dấu</a:t>
            </a:r>
            <a:r>
              <a:rPr lang="en-US" b="1" dirty="0"/>
              <a:t> </a:t>
            </a:r>
            <a:r>
              <a:rPr lang="en-US" b="1" dirty="0" err="1"/>
              <a:t>các</a:t>
            </a:r>
            <a:r>
              <a:rPr lang="en-US" b="1" dirty="0"/>
              <a:t> </a:t>
            </a:r>
            <a:r>
              <a:rPr lang="en-US" b="1" dirty="0" err="1"/>
              <a:t>trang</a:t>
            </a:r>
            <a:r>
              <a:rPr lang="en-US" b="1" dirty="0"/>
              <a:t> web </a:t>
            </a:r>
            <a:r>
              <a:rPr lang="en-US" b="1" dirty="0" err="1"/>
              <a:t>th</a:t>
            </a:r>
            <a:r>
              <a:rPr lang="vi-VN" b="1" dirty="0"/>
              <a:t>ư</a:t>
            </a:r>
            <a:r>
              <a:rPr lang="en-US" b="1" dirty="0" err="1"/>
              <a:t>ờng</a:t>
            </a:r>
            <a:r>
              <a:rPr lang="en-US" b="1" dirty="0"/>
              <a:t> </a:t>
            </a:r>
            <a:r>
              <a:rPr lang="en-US" b="1" dirty="0" err="1"/>
              <a:t>truy</a:t>
            </a:r>
            <a:r>
              <a:rPr lang="en-US" b="1" dirty="0"/>
              <a:t> </a:t>
            </a:r>
            <a:r>
              <a:rPr lang="en-US" b="1" dirty="0" err="1"/>
              <a:t>cập</a:t>
            </a:r>
            <a:r>
              <a:rPr lang="en-US" b="1" dirty="0"/>
              <a:t> </a:t>
            </a:r>
            <a:r>
              <a:rPr lang="en-US" dirty="0"/>
              <a:t>đ</a:t>
            </a:r>
            <a:r>
              <a:rPr lang="vi-VN" dirty="0"/>
              <a:t>ể</a:t>
            </a:r>
            <a:r>
              <a:rPr lang="en-US" dirty="0"/>
              <a:t> </a:t>
            </a:r>
            <a:r>
              <a:rPr lang="en-US" dirty="0" err="1"/>
              <a:t>khi</a:t>
            </a:r>
            <a:r>
              <a:rPr lang="vi-VN" dirty="0"/>
              <a:t> truy cập lại </a:t>
            </a:r>
            <a:r>
              <a:rPr lang="en-US" dirty="0" err="1"/>
              <a:t>thì</a:t>
            </a:r>
            <a:r>
              <a:rPr lang="vi-VN" dirty="0"/>
              <a:t> không cần phải nhập URL của </a:t>
            </a:r>
            <a:r>
              <a:rPr lang="en-US" dirty="0" err="1"/>
              <a:t>trang</a:t>
            </a:r>
            <a:r>
              <a:rPr lang="en-US" dirty="0"/>
              <a:t> web </a:t>
            </a:r>
            <a:r>
              <a:rPr lang="en-US" dirty="0" err="1"/>
              <a:t>đó</a:t>
            </a:r>
            <a:r>
              <a:rPr lang="en-US" dirty="0"/>
              <a:t> </a:t>
            </a:r>
            <a:r>
              <a:rPr lang="en-US" dirty="0" err="1"/>
              <a:t>nữa</a:t>
            </a:r>
            <a:r>
              <a:rPr lang="vi-VN" dirty="0"/>
              <a:t>. </a:t>
            </a:r>
            <a:endParaRPr lang="en-US" dirty="0"/>
          </a:p>
          <a:p>
            <a:r>
              <a:rPr lang="vi-VN" dirty="0"/>
              <a:t>Khi một trang web</a:t>
            </a:r>
            <a:r>
              <a:rPr lang="en-US" dirty="0"/>
              <a:t> đ</a:t>
            </a:r>
            <a:r>
              <a:rPr lang="vi-VN" dirty="0"/>
              <a:t>ư</a:t>
            </a:r>
            <a:r>
              <a:rPr lang="en-US" dirty="0" err="1"/>
              <a:t>ợc</a:t>
            </a:r>
            <a:r>
              <a:rPr lang="en-US" dirty="0"/>
              <a:t> </a:t>
            </a:r>
            <a:r>
              <a:rPr lang="en-US" dirty="0" err="1"/>
              <a:t>đánh</a:t>
            </a:r>
            <a:r>
              <a:rPr lang="en-US" dirty="0"/>
              <a:t> </a:t>
            </a:r>
            <a:r>
              <a:rPr lang="en-US" dirty="0" err="1"/>
              <a:t>dấu</a:t>
            </a:r>
            <a:r>
              <a:rPr lang="en-US" dirty="0"/>
              <a:t>, </a:t>
            </a:r>
            <a:r>
              <a:rPr lang="vi-VN" dirty="0"/>
              <a:t>URL của nó</a:t>
            </a:r>
            <a:r>
              <a:rPr lang="en-US" dirty="0"/>
              <a:t> đ</a:t>
            </a:r>
            <a:r>
              <a:rPr lang="vi-VN" dirty="0"/>
              <a:t>ư</a:t>
            </a:r>
            <a:r>
              <a:rPr lang="en-US" dirty="0" err="1"/>
              <a:t>ợc</a:t>
            </a:r>
            <a:r>
              <a:rPr lang="en-US" dirty="0"/>
              <a:t> l</a:t>
            </a:r>
            <a:r>
              <a:rPr lang="vi-VN" dirty="0"/>
              <a:t>ư</a:t>
            </a:r>
            <a:r>
              <a:rPr lang="en-US" dirty="0"/>
              <a:t>u </a:t>
            </a:r>
            <a:r>
              <a:rPr lang="vi-VN" dirty="0"/>
              <a:t>dưới dạng một liên kết trong một </a:t>
            </a:r>
            <a:r>
              <a:rPr lang="vi-VN" b="1" dirty="0"/>
              <a:t>thư mục</a:t>
            </a:r>
            <a:r>
              <a:rPr lang="en-US" b="1" dirty="0"/>
              <a:t> bookmark</a:t>
            </a:r>
          </a:p>
          <a:p>
            <a:r>
              <a:rPr lang="vi-VN" dirty="0"/>
              <a:t>Trong </a:t>
            </a:r>
            <a:r>
              <a:rPr lang="vi-VN" b="1" dirty="0">
                <a:solidFill>
                  <a:srgbClr val="FF0000"/>
                </a:solidFill>
              </a:rPr>
              <a:t>Internet Explorer</a:t>
            </a:r>
            <a:r>
              <a:rPr lang="vi-VN" dirty="0"/>
              <a:t>, </a:t>
            </a:r>
            <a:r>
              <a:rPr lang="vi-VN" b="1" dirty="0"/>
              <a:t>thư mục</a:t>
            </a:r>
            <a:r>
              <a:rPr lang="en-US" b="1" dirty="0"/>
              <a:t> bookmark </a:t>
            </a:r>
            <a:r>
              <a:rPr lang="vi-VN" dirty="0"/>
              <a:t>có tên </a:t>
            </a:r>
            <a:r>
              <a:rPr lang="vi-VN" b="1" dirty="0">
                <a:solidFill>
                  <a:srgbClr val="FF0000"/>
                </a:solidFill>
              </a:rPr>
              <a:t>Favorites</a:t>
            </a:r>
            <a:r>
              <a:rPr lang="vi-VN" dirty="0"/>
              <a:t>.</a:t>
            </a:r>
            <a:endParaRPr lang="en-US" dirty="0"/>
          </a:p>
        </p:txBody>
      </p:sp>
    </p:spTree>
    <p:extLst>
      <p:ext uri="{BB962C8B-B14F-4D97-AF65-F5344CB8AC3E}">
        <p14:creationId xmlns:p14="http://schemas.microsoft.com/office/powerpoint/2010/main" val="1994844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5361-EF46-4C4B-8319-D11BCB77082D}"/>
              </a:ext>
            </a:extLst>
          </p:cNvPr>
          <p:cNvSpPr>
            <a:spLocks noGrp="1"/>
          </p:cNvSpPr>
          <p:nvPr>
            <p:ph type="title"/>
          </p:nvPr>
        </p:nvSpPr>
        <p:spPr/>
        <p:txBody>
          <a:bodyPr/>
          <a:lstStyle/>
          <a:p>
            <a:r>
              <a:rPr lang="en-US" dirty="0"/>
              <a:t>Favorites/Bookmarks </a:t>
            </a:r>
          </a:p>
        </p:txBody>
      </p:sp>
      <p:sp>
        <p:nvSpPr>
          <p:cNvPr id="3" name="Content Placeholder 2">
            <a:extLst>
              <a:ext uri="{FF2B5EF4-FFF2-40B4-BE49-F238E27FC236}">
                <a16:creationId xmlns:a16="http://schemas.microsoft.com/office/drawing/2014/main" id="{30CC2597-08FE-4C1B-93E7-21AEA786C31D}"/>
              </a:ext>
            </a:extLst>
          </p:cNvPr>
          <p:cNvSpPr>
            <a:spLocks noGrp="1"/>
          </p:cNvSpPr>
          <p:nvPr>
            <p:ph idx="1"/>
          </p:nvPr>
        </p:nvSpPr>
        <p:spPr>
          <a:xfrm>
            <a:off x="1143001" y="2057400"/>
            <a:ext cx="6031230" cy="4038600"/>
          </a:xfrm>
        </p:spPr>
        <p:txBody>
          <a:bodyPr/>
          <a:lstStyle/>
          <a:p>
            <a:r>
              <a:rPr lang="en-US" dirty="0" err="1"/>
              <a:t>Mở</a:t>
            </a:r>
            <a:r>
              <a:rPr lang="en-US" dirty="0"/>
              <a:t> </a:t>
            </a:r>
            <a:r>
              <a:rPr lang="en-US" b="1" dirty="0"/>
              <a:t>Favorites Center </a:t>
            </a:r>
            <a:r>
              <a:rPr lang="en-US" dirty="0" err="1"/>
              <a:t>để</a:t>
            </a:r>
            <a:r>
              <a:rPr lang="en-US" dirty="0"/>
              <a:t> </a:t>
            </a:r>
            <a:r>
              <a:rPr lang="en-US" dirty="0" err="1"/>
              <a:t>thao</a:t>
            </a:r>
            <a:r>
              <a:rPr lang="en-US" dirty="0"/>
              <a:t> </a:t>
            </a:r>
            <a:r>
              <a:rPr lang="en-US" dirty="0" err="1"/>
              <a:t>tác</a:t>
            </a:r>
            <a:r>
              <a:rPr lang="en-US" dirty="0"/>
              <a:t> </a:t>
            </a:r>
            <a:r>
              <a:rPr lang="en-US" dirty="0" err="1"/>
              <a:t>với</a:t>
            </a:r>
            <a:r>
              <a:rPr lang="en-US" dirty="0"/>
              <a:t> </a:t>
            </a:r>
            <a:r>
              <a:rPr lang="en-US" b="1" dirty="0"/>
              <a:t>Favorites</a:t>
            </a:r>
            <a:r>
              <a:rPr lang="en-US" dirty="0"/>
              <a:t>.</a:t>
            </a:r>
          </a:p>
          <a:p>
            <a:r>
              <a:rPr lang="en-US" b="1" dirty="0" err="1"/>
              <a:t>Cách</a:t>
            </a:r>
            <a:r>
              <a:rPr lang="en-US" b="1" dirty="0"/>
              <a:t> </a:t>
            </a:r>
            <a:r>
              <a:rPr lang="en-US" b="1" dirty="0" err="1"/>
              <a:t>mở</a:t>
            </a:r>
            <a:r>
              <a:rPr lang="en-US" b="1" dirty="0"/>
              <a:t> </a:t>
            </a:r>
            <a:r>
              <a:rPr lang="en-US" b="1" dirty="0">
                <a:solidFill>
                  <a:srgbClr val="FF0000"/>
                </a:solidFill>
              </a:rPr>
              <a:t>Favorites Center </a:t>
            </a:r>
          </a:p>
          <a:p>
            <a:pPr lvl="1"/>
            <a:r>
              <a:rPr lang="en-US" dirty="0">
                <a:solidFill>
                  <a:schemeClr val="tx1"/>
                </a:solidFill>
              </a:rPr>
              <a:t>Click </a:t>
            </a:r>
            <a:r>
              <a:rPr lang="en-US" dirty="0" err="1">
                <a:solidFill>
                  <a:schemeClr val="tx1"/>
                </a:solidFill>
              </a:rPr>
              <a:t>nút</a:t>
            </a:r>
            <a:r>
              <a:rPr lang="en-US" dirty="0">
                <a:solidFill>
                  <a:schemeClr val="tx1"/>
                </a:solidFill>
              </a:rPr>
              <a:t> </a:t>
            </a:r>
          </a:p>
          <a:p>
            <a:pPr lvl="1"/>
            <a:r>
              <a:rPr lang="en-US" dirty="0" err="1">
                <a:solidFill>
                  <a:schemeClr val="tx1"/>
                </a:solidFill>
              </a:rPr>
              <a:t>Hoặc</a:t>
            </a:r>
            <a:r>
              <a:rPr lang="en-US" dirty="0">
                <a:solidFill>
                  <a:schemeClr val="tx1"/>
                </a:solidFill>
              </a:rPr>
              <a:t> </a:t>
            </a:r>
            <a:r>
              <a:rPr lang="en-US" dirty="0" err="1">
                <a:solidFill>
                  <a:schemeClr val="tx1"/>
                </a:solidFill>
              </a:rPr>
              <a:t>nhấn</a:t>
            </a:r>
            <a:r>
              <a:rPr lang="en-US" dirty="0">
                <a:solidFill>
                  <a:schemeClr val="tx1"/>
                </a:solidFill>
              </a:rPr>
              <a:t> </a:t>
            </a:r>
            <a:r>
              <a:rPr lang="en-US" dirty="0" err="1">
                <a:solidFill>
                  <a:schemeClr val="tx1"/>
                </a:solidFill>
              </a:rPr>
              <a:t>tổ</a:t>
            </a:r>
            <a:r>
              <a:rPr lang="en-US" dirty="0">
                <a:solidFill>
                  <a:schemeClr val="tx1"/>
                </a:solidFill>
              </a:rPr>
              <a:t> </a:t>
            </a:r>
            <a:r>
              <a:rPr lang="en-US" dirty="0" err="1">
                <a:solidFill>
                  <a:schemeClr val="tx1"/>
                </a:solidFill>
              </a:rPr>
              <a:t>hợp</a:t>
            </a:r>
            <a:r>
              <a:rPr lang="en-US" dirty="0">
                <a:solidFill>
                  <a:schemeClr val="tx1"/>
                </a:solidFill>
              </a:rPr>
              <a:t> </a:t>
            </a:r>
            <a:r>
              <a:rPr lang="en-US" dirty="0" err="1">
                <a:solidFill>
                  <a:schemeClr val="tx1"/>
                </a:solidFill>
              </a:rPr>
              <a:t>phím</a:t>
            </a:r>
            <a:r>
              <a:rPr lang="en-US" dirty="0">
                <a:solidFill>
                  <a:schemeClr val="tx1"/>
                </a:solidFill>
              </a:rPr>
              <a:t> </a:t>
            </a:r>
            <a:r>
              <a:rPr lang="en-US" b="1" dirty="0" err="1">
                <a:solidFill>
                  <a:srgbClr val="FF0000"/>
                </a:solidFill>
              </a:rPr>
              <a:t>Alt_C</a:t>
            </a:r>
            <a:endParaRPr lang="en-US" b="1" dirty="0">
              <a:solidFill>
                <a:srgbClr val="FF0000"/>
              </a:solidFill>
            </a:endParaRPr>
          </a:p>
        </p:txBody>
      </p:sp>
      <p:pic>
        <p:nvPicPr>
          <p:cNvPr id="5" name="Picture 4">
            <a:extLst>
              <a:ext uri="{FF2B5EF4-FFF2-40B4-BE49-F238E27FC236}">
                <a16:creationId xmlns:a16="http://schemas.microsoft.com/office/drawing/2014/main" id="{EE7D03DB-A20E-4488-9735-7FBDCD6BF3C0}"/>
              </a:ext>
            </a:extLst>
          </p:cNvPr>
          <p:cNvPicPr>
            <a:picLocks noChangeAspect="1"/>
          </p:cNvPicPr>
          <p:nvPr/>
        </p:nvPicPr>
        <p:blipFill rotWithShape="1">
          <a:blip r:embed="rId2"/>
          <a:srcRect l="2048"/>
          <a:stretch/>
        </p:blipFill>
        <p:spPr>
          <a:xfrm>
            <a:off x="7499927" y="1762125"/>
            <a:ext cx="3396096" cy="448627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B5BABB2-9FD6-4D4E-A411-EF076C708A4D}"/>
              </a:ext>
            </a:extLst>
          </p:cNvPr>
          <p:cNvPicPr>
            <a:picLocks noChangeAspect="1"/>
          </p:cNvPicPr>
          <p:nvPr/>
        </p:nvPicPr>
        <p:blipFill>
          <a:blip r:embed="rId3"/>
          <a:stretch>
            <a:fillRect/>
          </a:stretch>
        </p:blipFill>
        <p:spPr>
          <a:xfrm>
            <a:off x="3469857" y="3595555"/>
            <a:ext cx="400180" cy="409707"/>
          </a:xfrm>
          <a:prstGeom prst="rect">
            <a:avLst/>
          </a:prstGeom>
        </p:spPr>
      </p:pic>
    </p:spTree>
    <p:extLst>
      <p:ext uri="{BB962C8B-B14F-4D97-AF65-F5344CB8AC3E}">
        <p14:creationId xmlns:p14="http://schemas.microsoft.com/office/powerpoint/2010/main" val="469759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6487-2381-4673-9341-BC66B76568A1}"/>
              </a:ext>
            </a:extLst>
          </p:cNvPr>
          <p:cNvSpPr>
            <a:spLocks noGrp="1"/>
          </p:cNvSpPr>
          <p:nvPr>
            <p:ph type="title"/>
          </p:nvPr>
        </p:nvSpPr>
        <p:spPr/>
        <p:txBody>
          <a:bodyPr/>
          <a:lstStyle/>
          <a:p>
            <a:r>
              <a:rPr lang="en-US" dirty="0"/>
              <a:t>Favorites/Bookmarks </a:t>
            </a:r>
          </a:p>
        </p:txBody>
      </p:sp>
      <p:sp>
        <p:nvSpPr>
          <p:cNvPr id="3" name="Content Placeholder 2">
            <a:extLst>
              <a:ext uri="{FF2B5EF4-FFF2-40B4-BE49-F238E27FC236}">
                <a16:creationId xmlns:a16="http://schemas.microsoft.com/office/drawing/2014/main" id="{0ED6E4E1-614C-47C6-BDC3-7F31D86DCDF0}"/>
              </a:ext>
            </a:extLst>
          </p:cNvPr>
          <p:cNvSpPr>
            <a:spLocks noGrp="1"/>
          </p:cNvSpPr>
          <p:nvPr>
            <p:ph idx="1"/>
          </p:nvPr>
        </p:nvSpPr>
        <p:spPr/>
        <p:txBody>
          <a:bodyPr/>
          <a:lstStyle/>
          <a:p>
            <a:pPr>
              <a:lnSpc>
                <a:spcPct val="100000"/>
              </a:lnSpc>
            </a:pPr>
            <a:r>
              <a:rPr lang="en-US" b="1" dirty="0" err="1">
                <a:solidFill>
                  <a:srgbClr val="FF0000"/>
                </a:solidFill>
              </a:rPr>
              <a:t>Thêm</a:t>
            </a:r>
            <a:r>
              <a:rPr lang="en-US" b="1" dirty="0">
                <a:solidFill>
                  <a:srgbClr val="FF0000"/>
                </a:solidFill>
              </a:rPr>
              <a:t> </a:t>
            </a:r>
            <a:r>
              <a:rPr lang="en-US" b="1" dirty="0" err="1">
                <a:solidFill>
                  <a:srgbClr val="FF0000"/>
                </a:solidFill>
              </a:rPr>
              <a:t>trang</a:t>
            </a:r>
            <a:r>
              <a:rPr lang="en-US" b="1" dirty="0">
                <a:solidFill>
                  <a:srgbClr val="FF0000"/>
                </a:solidFill>
              </a:rPr>
              <a:t> </a:t>
            </a:r>
            <a:r>
              <a:rPr lang="en-US" b="1" dirty="0" err="1">
                <a:solidFill>
                  <a:srgbClr val="FF0000"/>
                </a:solidFill>
              </a:rPr>
              <a:t>vào</a:t>
            </a:r>
            <a:r>
              <a:rPr lang="en-US" b="1" dirty="0">
                <a:solidFill>
                  <a:srgbClr val="FF0000"/>
                </a:solidFill>
              </a:rPr>
              <a:t> Favorites</a:t>
            </a:r>
            <a:r>
              <a:rPr lang="en-US" dirty="0">
                <a:solidFill>
                  <a:srgbClr val="FF0000"/>
                </a:solidFill>
              </a:rPr>
              <a:t> </a:t>
            </a:r>
          </a:p>
          <a:p>
            <a:pPr lvl="1">
              <a:lnSpc>
                <a:spcPct val="100000"/>
              </a:lnSpc>
            </a:pPr>
            <a:r>
              <a:rPr lang="en-US" dirty="0" err="1"/>
              <a:t>Mở</a:t>
            </a:r>
            <a:r>
              <a:rPr lang="en-US" dirty="0"/>
              <a:t> </a:t>
            </a:r>
            <a:r>
              <a:rPr lang="en-US" dirty="0" err="1"/>
              <a:t>trình</a:t>
            </a:r>
            <a:r>
              <a:rPr lang="en-US" dirty="0"/>
              <a:t> </a:t>
            </a:r>
            <a:r>
              <a:rPr lang="en-US" dirty="0" err="1"/>
              <a:t>duyệt</a:t>
            </a:r>
            <a:r>
              <a:rPr lang="en-US" dirty="0"/>
              <a:t>, </a:t>
            </a:r>
            <a:r>
              <a:rPr lang="en-US" dirty="0" err="1"/>
              <a:t>chuyển</a:t>
            </a:r>
            <a:r>
              <a:rPr lang="en-US" dirty="0"/>
              <a:t> </a:t>
            </a:r>
            <a:r>
              <a:rPr lang="en-US" dirty="0" err="1"/>
              <a:t>đến</a:t>
            </a:r>
            <a:r>
              <a:rPr lang="en-US" dirty="0"/>
              <a:t> </a:t>
            </a:r>
            <a:r>
              <a:rPr lang="en-US" dirty="0" err="1"/>
              <a:t>trang</a:t>
            </a:r>
            <a:r>
              <a:rPr lang="en-US" dirty="0"/>
              <a:t> Web </a:t>
            </a:r>
            <a:r>
              <a:rPr lang="en-US" dirty="0" err="1"/>
              <a:t>yêu</a:t>
            </a:r>
            <a:r>
              <a:rPr lang="en-US" dirty="0"/>
              <a:t> </a:t>
            </a:r>
            <a:r>
              <a:rPr lang="en-US" dirty="0" err="1"/>
              <a:t>thích</a:t>
            </a:r>
            <a:endParaRPr lang="en-US" dirty="0"/>
          </a:p>
          <a:p>
            <a:pPr lvl="1">
              <a:lnSpc>
                <a:spcPct val="100000"/>
              </a:lnSpc>
            </a:pPr>
            <a:r>
              <a:rPr lang="en-US" dirty="0"/>
              <a:t>Click </a:t>
            </a:r>
            <a:r>
              <a:rPr lang="en-US" dirty="0" err="1"/>
              <a:t>nút</a:t>
            </a:r>
            <a:r>
              <a:rPr lang="en-US" dirty="0"/>
              <a:t>      </a:t>
            </a:r>
            <a:r>
              <a:rPr lang="en-US" dirty="0" err="1"/>
              <a:t>và</a:t>
            </a:r>
            <a:r>
              <a:rPr lang="en-US" dirty="0"/>
              <a:t> click </a:t>
            </a:r>
            <a:r>
              <a:rPr lang="en-US" dirty="0" err="1"/>
              <a:t>nút</a:t>
            </a:r>
            <a:r>
              <a:rPr lang="en-US" dirty="0"/>
              <a:t> </a:t>
            </a:r>
            <a:r>
              <a:rPr lang="en-US" b="1" dirty="0"/>
              <a:t>Add to favorites </a:t>
            </a:r>
          </a:p>
          <a:p>
            <a:pPr lvl="1">
              <a:lnSpc>
                <a:spcPct val="100000"/>
              </a:lnSpc>
            </a:pPr>
            <a:r>
              <a:rPr lang="en-US" dirty="0" err="1"/>
              <a:t>Hoặc</a:t>
            </a:r>
            <a:r>
              <a:rPr lang="en-US" dirty="0"/>
              <a:t> </a:t>
            </a:r>
            <a:r>
              <a:rPr lang="en-US" dirty="0" err="1"/>
              <a:t>trên</a:t>
            </a:r>
            <a:r>
              <a:rPr lang="en-US" dirty="0"/>
              <a:t> </a:t>
            </a:r>
            <a:r>
              <a:rPr lang="en-US" dirty="0" err="1"/>
              <a:t>thanh</a:t>
            </a:r>
            <a:r>
              <a:rPr lang="en-US" dirty="0"/>
              <a:t> </a:t>
            </a:r>
            <a:r>
              <a:rPr lang="en-US" b="1" dirty="0"/>
              <a:t>Menu</a:t>
            </a:r>
            <a:r>
              <a:rPr lang="en-US" dirty="0"/>
              <a:t>, </a:t>
            </a:r>
            <a:r>
              <a:rPr lang="en-US" dirty="0" err="1"/>
              <a:t>chọn</a:t>
            </a:r>
            <a:r>
              <a:rPr lang="en-US" dirty="0"/>
              <a:t> </a:t>
            </a:r>
            <a:r>
              <a:rPr lang="en-US" b="1" dirty="0"/>
              <a:t>Favorites</a:t>
            </a:r>
            <a:r>
              <a:rPr lang="en-US" dirty="0"/>
              <a:t> </a:t>
            </a:r>
            <a:r>
              <a:rPr lang="en-US" dirty="0" err="1"/>
              <a:t>và</a:t>
            </a:r>
            <a:r>
              <a:rPr lang="en-US" dirty="0"/>
              <a:t> click </a:t>
            </a:r>
            <a:r>
              <a:rPr lang="en-US" b="1" dirty="0"/>
              <a:t>Add to favorites</a:t>
            </a:r>
          </a:p>
          <a:p>
            <a:pPr lvl="1">
              <a:lnSpc>
                <a:spcPct val="100000"/>
              </a:lnSpc>
            </a:pPr>
            <a:r>
              <a:rPr lang="en-US" b="1" dirty="0" err="1"/>
              <a:t>Hoặc</a:t>
            </a:r>
            <a:r>
              <a:rPr lang="en-US" b="1" dirty="0"/>
              <a:t> </a:t>
            </a:r>
            <a:r>
              <a:rPr lang="en-US" b="1" dirty="0" err="1"/>
              <a:t>nhấn</a:t>
            </a:r>
            <a:r>
              <a:rPr lang="en-US" b="1" dirty="0"/>
              <a:t> </a:t>
            </a:r>
            <a:r>
              <a:rPr lang="en-US" b="1" dirty="0" err="1">
                <a:solidFill>
                  <a:srgbClr val="FF0000"/>
                </a:solidFill>
              </a:rPr>
              <a:t>Alt_Z</a:t>
            </a:r>
            <a:r>
              <a:rPr lang="en-US" b="1" dirty="0">
                <a:solidFill>
                  <a:srgbClr val="FF0000"/>
                </a:solidFill>
              </a:rPr>
              <a:t>, </a:t>
            </a:r>
            <a:r>
              <a:rPr lang="en-US" b="1" dirty="0" err="1"/>
              <a:t>chọn</a:t>
            </a:r>
            <a:r>
              <a:rPr lang="en-US" b="1" dirty="0"/>
              <a:t> </a:t>
            </a:r>
            <a:r>
              <a:rPr lang="en-US" b="1" dirty="0">
                <a:solidFill>
                  <a:srgbClr val="FF0000"/>
                </a:solidFill>
              </a:rPr>
              <a:t>Add to favorites</a:t>
            </a:r>
            <a:br>
              <a:rPr lang="en-US" dirty="0"/>
            </a:br>
            <a:br>
              <a:rPr lang="en-US" dirty="0"/>
            </a:br>
            <a:endParaRPr lang="en-US" dirty="0"/>
          </a:p>
        </p:txBody>
      </p:sp>
      <p:pic>
        <p:nvPicPr>
          <p:cNvPr id="5" name="Picture 4">
            <a:extLst>
              <a:ext uri="{FF2B5EF4-FFF2-40B4-BE49-F238E27FC236}">
                <a16:creationId xmlns:a16="http://schemas.microsoft.com/office/drawing/2014/main" id="{9AB57C96-9771-437B-B353-20A2E91C0EA8}"/>
              </a:ext>
            </a:extLst>
          </p:cNvPr>
          <p:cNvPicPr>
            <a:picLocks noChangeAspect="1"/>
          </p:cNvPicPr>
          <p:nvPr/>
        </p:nvPicPr>
        <p:blipFill>
          <a:blip r:embed="rId2"/>
          <a:stretch>
            <a:fillRect/>
          </a:stretch>
        </p:blipFill>
        <p:spPr>
          <a:xfrm>
            <a:off x="3298851" y="3048907"/>
            <a:ext cx="445471" cy="417037"/>
          </a:xfrm>
          <a:prstGeom prst="rect">
            <a:avLst/>
          </a:prstGeom>
        </p:spPr>
      </p:pic>
    </p:spTree>
    <p:extLst>
      <p:ext uri="{BB962C8B-B14F-4D97-AF65-F5344CB8AC3E}">
        <p14:creationId xmlns:p14="http://schemas.microsoft.com/office/powerpoint/2010/main" val="2883295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1">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13">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15">
            <a:extLst>
              <a:ext uri="{FF2B5EF4-FFF2-40B4-BE49-F238E27FC236}">
                <a16:creationId xmlns:a16="http://schemas.microsoft.com/office/drawing/2014/main" id="{24AF37F0-1E8F-443E-AA28-4BC63482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3DBE9D54-6250-40F2-A23A-F9CEBF5F9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E46E6328-0D82-4747-8B39-60373321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C40E34F-D27A-4C77-9E26-0261AAF2FE5F}"/>
              </a:ext>
            </a:extLst>
          </p:cNvPr>
          <p:cNvSpPr>
            <a:spLocks noGrp="1"/>
          </p:cNvSpPr>
          <p:nvPr>
            <p:ph type="title"/>
          </p:nvPr>
        </p:nvSpPr>
        <p:spPr>
          <a:xfrm>
            <a:off x="1109980" y="4206240"/>
            <a:ext cx="9966960" cy="1325880"/>
          </a:xfrm>
        </p:spPr>
        <p:txBody>
          <a:bodyPr vert="horz" lIns="91440" tIns="45720" rIns="91440" bIns="45720" rtlCol="0" anchor="b">
            <a:normAutofit/>
          </a:bodyPr>
          <a:lstStyle/>
          <a:p>
            <a:pPr algn="ctr">
              <a:lnSpc>
                <a:spcPct val="85000"/>
              </a:lnSpc>
            </a:pPr>
            <a:r>
              <a:rPr lang="en-US" sz="6100" cap="all">
                <a:solidFill>
                  <a:schemeClr val="accent1"/>
                </a:solidFill>
              </a:rPr>
              <a:t>Favorites/Bookmarks </a:t>
            </a:r>
          </a:p>
        </p:txBody>
      </p:sp>
      <p:pic>
        <p:nvPicPr>
          <p:cNvPr id="5" name="Content Placeholder 4" descr="A screenshot of a cell phone&#10;&#10;Description automatically generated">
            <a:extLst>
              <a:ext uri="{FF2B5EF4-FFF2-40B4-BE49-F238E27FC236}">
                <a16:creationId xmlns:a16="http://schemas.microsoft.com/office/drawing/2014/main" id="{8307F245-0140-4051-BFBA-C503C2A88401}"/>
              </a:ext>
            </a:extLst>
          </p:cNvPr>
          <p:cNvPicPr>
            <a:picLocks noGrp="1" noChangeAspect="1"/>
          </p:cNvPicPr>
          <p:nvPr>
            <p:ph idx="1"/>
          </p:nvPr>
        </p:nvPicPr>
        <p:blipFill>
          <a:blip r:embed="rId2"/>
          <a:stretch>
            <a:fillRect/>
          </a:stretch>
        </p:blipFill>
        <p:spPr>
          <a:xfrm>
            <a:off x="2451952" y="741172"/>
            <a:ext cx="7288096" cy="3279644"/>
          </a:xfrm>
          <a:prstGeom prst="rect">
            <a:avLst/>
          </a:prstGeom>
        </p:spPr>
      </p:pic>
    </p:spTree>
    <p:extLst>
      <p:ext uri="{BB962C8B-B14F-4D97-AF65-F5344CB8AC3E}">
        <p14:creationId xmlns:p14="http://schemas.microsoft.com/office/powerpoint/2010/main" val="3597789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A842-F252-4DFC-8C15-1DEC3D9904E2}"/>
              </a:ext>
            </a:extLst>
          </p:cNvPr>
          <p:cNvSpPr>
            <a:spLocks noGrp="1"/>
          </p:cNvSpPr>
          <p:nvPr>
            <p:ph type="title"/>
          </p:nvPr>
        </p:nvSpPr>
        <p:spPr/>
        <p:txBody>
          <a:bodyPr/>
          <a:lstStyle/>
          <a:p>
            <a:r>
              <a:rPr lang="en-US" dirty="0"/>
              <a:t>Favorites/Bookmarks </a:t>
            </a:r>
          </a:p>
        </p:txBody>
      </p:sp>
      <p:sp>
        <p:nvSpPr>
          <p:cNvPr id="3" name="Content Placeholder 2">
            <a:extLst>
              <a:ext uri="{FF2B5EF4-FFF2-40B4-BE49-F238E27FC236}">
                <a16:creationId xmlns:a16="http://schemas.microsoft.com/office/drawing/2014/main" id="{1DFC624E-70E1-4BAF-8106-7B8567DCE02B}"/>
              </a:ext>
            </a:extLst>
          </p:cNvPr>
          <p:cNvSpPr>
            <a:spLocks noGrp="1"/>
          </p:cNvSpPr>
          <p:nvPr>
            <p:ph idx="1"/>
          </p:nvPr>
        </p:nvSpPr>
        <p:spPr/>
        <p:txBody>
          <a:bodyPr>
            <a:normAutofit/>
          </a:bodyPr>
          <a:lstStyle/>
          <a:p>
            <a:pPr algn="just"/>
            <a:r>
              <a:rPr lang="en-US" b="1" dirty="0" err="1">
                <a:solidFill>
                  <a:srgbClr val="FF0000"/>
                </a:solidFill>
              </a:rPr>
              <a:t>Xóa</a:t>
            </a:r>
            <a:r>
              <a:rPr lang="en-US" b="1" dirty="0">
                <a:solidFill>
                  <a:srgbClr val="FF0000"/>
                </a:solidFill>
              </a:rPr>
              <a:t> Favorites</a:t>
            </a:r>
            <a:r>
              <a:rPr lang="en-US" b="1" dirty="0"/>
              <a:t>: </a:t>
            </a:r>
            <a:r>
              <a:rPr lang="en-US" dirty="0" err="1"/>
              <a:t>xóa</a:t>
            </a:r>
            <a:r>
              <a:rPr lang="en-US" dirty="0"/>
              <a:t> </a:t>
            </a:r>
            <a:r>
              <a:rPr lang="en-US" dirty="0" err="1"/>
              <a:t>các</a:t>
            </a:r>
            <a:r>
              <a:rPr lang="en-US" dirty="0"/>
              <a:t> bookmark </a:t>
            </a:r>
            <a:r>
              <a:rPr lang="en-US" dirty="0" err="1"/>
              <a:t>trong</a:t>
            </a:r>
            <a:r>
              <a:rPr lang="en-US" dirty="0"/>
              <a:t> </a:t>
            </a:r>
            <a:r>
              <a:rPr lang="en-US" dirty="0" err="1"/>
              <a:t>danh</a:t>
            </a:r>
            <a:r>
              <a:rPr lang="en-US" dirty="0"/>
              <a:t> </a:t>
            </a:r>
            <a:r>
              <a:rPr lang="en-US" dirty="0" err="1"/>
              <a:t>sách</a:t>
            </a:r>
            <a:r>
              <a:rPr lang="en-US" dirty="0"/>
              <a:t> Favorites </a:t>
            </a:r>
            <a:r>
              <a:rPr lang="en-US" dirty="0" err="1"/>
              <a:t>bằng</a:t>
            </a:r>
            <a:r>
              <a:rPr lang="en-US" dirty="0"/>
              <a:t> </a:t>
            </a:r>
            <a:r>
              <a:rPr lang="en-US" dirty="0" err="1"/>
              <a:t>một</a:t>
            </a:r>
            <a:r>
              <a:rPr lang="en-US" dirty="0"/>
              <a:t> </a:t>
            </a:r>
            <a:r>
              <a:rPr lang="en-US" dirty="0" err="1"/>
              <a:t>trong</a:t>
            </a:r>
            <a:r>
              <a:rPr lang="en-US" dirty="0"/>
              <a:t> </a:t>
            </a:r>
            <a:r>
              <a:rPr lang="en-US" dirty="0" err="1"/>
              <a:t>các</a:t>
            </a:r>
            <a:r>
              <a:rPr lang="en-US" dirty="0"/>
              <a:t> </a:t>
            </a:r>
            <a:r>
              <a:rPr lang="en-US" dirty="0" err="1"/>
              <a:t>cách</a:t>
            </a:r>
            <a:r>
              <a:rPr lang="en-US" dirty="0"/>
              <a:t> </a:t>
            </a:r>
            <a:r>
              <a:rPr lang="en-US" dirty="0" err="1"/>
              <a:t>sau</a:t>
            </a:r>
            <a:r>
              <a:rPr lang="en-US" dirty="0"/>
              <a:t>:</a:t>
            </a:r>
          </a:p>
          <a:p>
            <a:pPr lvl="1" algn="just"/>
            <a:r>
              <a:rPr lang="en-US" dirty="0"/>
              <a:t>Click </a:t>
            </a:r>
            <a:r>
              <a:rPr lang="en-US" dirty="0" err="1"/>
              <a:t>chuột</a:t>
            </a:r>
            <a:r>
              <a:rPr lang="en-US" dirty="0"/>
              <a:t> </a:t>
            </a:r>
            <a:r>
              <a:rPr lang="en-US" dirty="0" err="1"/>
              <a:t>phải</a:t>
            </a:r>
            <a:r>
              <a:rPr lang="en-US" dirty="0"/>
              <a:t> </a:t>
            </a:r>
            <a:r>
              <a:rPr lang="en-US" dirty="0" err="1"/>
              <a:t>trên</a:t>
            </a:r>
            <a:r>
              <a:rPr lang="en-US" dirty="0"/>
              <a:t> bookmark, </a:t>
            </a:r>
            <a:r>
              <a:rPr lang="en-US" dirty="0" err="1"/>
              <a:t>chọn</a:t>
            </a:r>
            <a:r>
              <a:rPr lang="en-US" dirty="0"/>
              <a:t> Delete </a:t>
            </a:r>
          </a:p>
          <a:p>
            <a:pPr lvl="1" algn="just"/>
            <a:r>
              <a:rPr lang="en-US" dirty="0" err="1"/>
              <a:t>Hoặc</a:t>
            </a:r>
            <a:r>
              <a:rPr lang="en-US" dirty="0"/>
              <a:t> </a:t>
            </a:r>
            <a:r>
              <a:rPr lang="en-US" dirty="0" err="1"/>
              <a:t>mở</a:t>
            </a:r>
            <a:r>
              <a:rPr lang="en-US" dirty="0"/>
              <a:t> </a:t>
            </a:r>
            <a:r>
              <a:rPr lang="en-US" dirty="0" err="1"/>
              <a:t>hộp</a:t>
            </a:r>
            <a:r>
              <a:rPr lang="en-US" dirty="0"/>
              <a:t> </a:t>
            </a:r>
            <a:r>
              <a:rPr lang="en-US" dirty="0" err="1"/>
              <a:t>thoại</a:t>
            </a:r>
            <a:r>
              <a:rPr lang="en-US" dirty="0"/>
              <a:t> </a:t>
            </a:r>
            <a:r>
              <a:rPr lang="en-US" b="1" dirty="0"/>
              <a:t>Organize Favorites</a:t>
            </a:r>
            <a:r>
              <a:rPr lang="en-US" dirty="0"/>
              <a:t>, </a:t>
            </a:r>
            <a:r>
              <a:rPr lang="en-US" dirty="0" err="1"/>
              <a:t>chọn</a:t>
            </a:r>
            <a:r>
              <a:rPr lang="en-US" dirty="0"/>
              <a:t> bookmark, </a:t>
            </a:r>
            <a:r>
              <a:rPr lang="en-US" dirty="0" err="1"/>
              <a:t>nhấn</a:t>
            </a:r>
            <a:r>
              <a:rPr lang="en-US" dirty="0"/>
              <a:t> Delete</a:t>
            </a:r>
          </a:p>
          <a:p>
            <a:pPr lvl="1" algn="just"/>
            <a:endParaRPr lang="en-US" dirty="0"/>
          </a:p>
        </p:txBody>
      </p:sp>
    </p:spTree>
    <p:extLst>
      <p:ext uri="{BB962C8B-B14F-4D97-AF65-F5344CB8AC3E}">
        <p14:creationId xmlns:p14="http://schemas.microsoft.com/office/powerpoint/2010/main" val="3390013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9EF-313B-403B-BBB4-9C587AEE0924}"/>
              </a:ext>
            </a:extLst>
          </p:cNvPr>
          <p:cNvSpPr>
            <a:spLocks noGrp="1"/>
          </p:cNvSpPr>
          <p:nvPr>
            <p:ph type="title"/>
          </p:nvPr>
        </p:nvSpPr>
        <p:spPr/>
        <p:txBody>
          <a:bodyPr/>
          <a:lstStyle/>
          <a:p>
            <a:r>
              <a:rPr lang="en-US" dirty="0"/>
              <a:t>Cookies</a:t>
            </a:r>
          </a:p>
        </p:txBody>
      </p:sp>
      <p:sp>
        <p:nvSpPr>
          <p:cNvPr id="3" name="Content Placeholder 2">
            <a:extLst>
              <a:ext uri="{FF2B5EF4-FFF2-40B4-BE49-F238E27FC236}">
                <a16:creationId xmlns:a16="http://schemas.microsoft.com/office/drawing/2014/main" id="{26C252C1-045C-446E-8964-7EA2932E4ABC}"/>
              </a:ext>
            </a:extLst>
          </p:cNvPr>
          <p:cNvSpPr>
            <a:spLocks noGrp="1"/>
          </p:cNvSpPr>
          <p:nvPr>
            <p:ph idx="1"/>
          </p:nvPr>
        </p:nvSpPr>
        <p:spPr/>
        <p:txBody>
          <a:bodyPr>
            <a:normAutofit/>
          </a:bodyPr>
          <a:lstStyle/>
          <a:p>
            <a:pPr algn="just"/>
            <a:r>
              <a:rPr lang="vi-VN" b="1" dirty="0"/>
              <a:t>Cookie</a:t>
            </a:r>
            <a:r>
              <a:rPr lang="vi-VN" dirty="0"/>
              <a:t> là các </a:t>
            </a:r>
            <a:r>
              <a:rPr lang="en-US" dirty="0" err="1"/>
              <a:t>tập</a:t>
            </a:r>
            <a:r>
              <a:rPr lang="en-US" dirty="0"/>
              <a:t> tin</a:t>
            </a:r>
            <a:r>
              <a:rPr lang="vi-VN" dirty="0"/>
              <a:t> văn bản nhỏ được đặt trên máy tính của </a:t>
            </a:r>
            <a:r>
              <a:rPr lang="en-US" dirty="0" err="1"/>
              <a:t>người</a:t>
            </a:r>
            <a:r>
              <a:rPr lang="en-US" dirty="0"/>
              <a:t> </a:t>
            </a:r>
            <a:r>
              <a:rPr lang="en-US" dirty="0" err="1"/>
              <a:t>dùng</a:t>
            </a:r>
            <a:r>
              <a:rPr lang="vi-VN" dirty="0"/>
              <a:t> khi truy cập một trang web. </a:t>
            </a:r>
            <a:endParaRPr lang="en-US" dirty="0"/>
          </a:p>
          <a:p>
            <a:pPr algn="just"/>
            <a:r>
              <a:rPr lang="vi-VN" dirty="0"/>
              <a:t>Cookie lưu trữ thông tin về sở thích</a:t>
            </a:r>
            <a:r>
              <a:rPr lang="en-US" dirty="0"/>
              <a:t>, </a:t>
            </a:r>
            <a:r>
              <a:rPr lang="vi-VN" dirty="0"/>
              <a:t>các hành động</a:t>
            </a:r>
            <a:r>
              <a:rPr lang="en-US" dirty="0"/>
              <a:t> </a:t>
            </a:r>
            <a:r>
              <a:rPr lang="vi-VN" dirty="0"/>
              <a:t>của </a:t>
            </a:r>
            <a:r>
              <a:rPr lang="en-US" dirty="0" err="1"/>
              <a:t>người</a:t>
            </a:r>
            <a:r>
              <a:rPr lang="en-US" dirty="0"/>
              <a:t> </a:t>
            </a:r>
            <a:r>
              <a:rPr lang="en-US" dirty="0" err="1"/>
              <a:t>dùng</a:t>
            </a:r>
            <a:r>
              <a:rPr lang="en-US" dirty="0"/>
              <a:t> </a:t>
            </a:r>
            <a:r>
              <a:rPr lang="en-US" dirty="0" err="1"/>
              <a:t>khi</a:t>
            </a:r>
            <a:r>
              <a:rPr lang="en-US" dirty="0"/>
              <a:t> </a:t>
            </a:r>
            <a:r>
              <a:rPr lang="en-US" dirty="0" err="1"/>
              <a:t>duyệt</a:t>
            </a:r>
            <a:r>
              <a:rPr lang="en-US" dirty="0"/>
              <a:t> web</a:t>
            </a:r>
            <a:r>
              <a:rPr lang="vi-VN" dirty="0"/>
              <a:t>.</a:t>
            </a:r>
            <a:endParaRPr lang="en-US" dirty="0"/>
          </a:p>
          <a:p>
            <a:pPr algn="just"/>
            <a:r>
              <a:rPr lang="vi-VN" dirty="0"/>
              <a:t>Cookie có thể cải thiện trải nghiệm duyệt web bằng cách cho phép các trang web ghi nhớ các tùy chọn của </a:t>
            </a:r>
            <a:r>
              <a:rPr lang="en-US" dirty="0" err="1"/>
              <a:t>người</a:t>
            </a:r>
            <a:r>
              <a:rPr lang="en-US" dirty="0"/>
              <a:t> </a:t>
            </a:r>
            <a:r>
              <a:rPr lang="en-US" dirty="0" err="1"/>
              <a:t>dùng</a:t>
            </a:r>
            <a:r>
              <a:rPr lang="en-US" dirty="0"/>
              <a:t>.</a:t>
            </a:r>
          </a:p>
        </p:txBody>
      </p:sp>
    </p:spTree>
    <p:extLst>
      <p:ext uri="{BB962C8B-B14F-4D97-AF65-F5344CB8AC3E}">
        <p14:creationId xmlns:p14="http://schemas.microsoft.com/office/powerpoint/2010/main" val="3677355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EE608-6E77-4397-900A-E632778B2C97}"/>
              </a:ext>
            </a:extLst>
          </p:cNvPr>
          <p:cNvSpPr>
            <a:spLocks noGrp="1"/>
          </p:cNvSpPr>
          <p:nvPr>
            <p:ph type="title"/>
          </p:nvPr>
        </p:nvSpPr>
        <p:spPr/>
        <p:txBody>
          <a:bodyPr/>
          <a:lstStyle/>
          <a:p>
            <a:r>
              <a:rPr lang="en-US" dirty="0"/>
              <a:t>Cookies</a:t>
            </a:r>
          </a:p>
        </p:txBody>
      </p:sp>
      <p:sp>
        <p:nvSpPr>
          <p:cNvPr id="3" name="Content Placeholder 2">
            <a:extLst>
              <a:ext uri="{FF2B5EF4-FFF2-40B4-BE49-F238E27FC236}">
                <a16:creationId xmlns:a16="http://schemas.microsoft.com/office/drawing/2014/main" id="{AA27BBD7-33B8-4119-9FD9-E8015C9BF19C}"/>
              </a:ext>
            </a:extLst>
          </p:cNvPr>
          <p:cNvSpPr>
            <a:spLocks noGrp="1"/>
          </p:cNvSpPr>
          <p:nvPr>
            <p:ph idx="1"/>
          </p:nvPr>
        </p:nvSpPr>
        <p:spPr/>
        <p:txBody>
          <a:bodyPr/>
          <a:lstStyle/>
          <a:p>
            <a:r>
              <a:rPr lang="en-US" b="1" dirty="0" err="1">
                <a:solidFill>
                  <a:srgbClr val="FF0000"/>
                </a:solidFill>
              </a:rPr>
              <a:t>Các</a:t>
            </a:r>
            <a:r>
              <a:rPr lang="vi-VN" b="1" dirty="0">
                <a:solidFill>
                  <a:srgbClr val="FF0000"/>
                </a:solidFill>
              </a:rPr>
              <a:t> loại cookie</a:t>
            </a:r>
            <a:r>
              <a:rPr lang="en-US" dirty="0"/>
              <a:t>:</a:t>
            </a:r>
          </a:p>
          <a:p>
            <a:pPr marL="690563" lvl="1" indent="-288925" algn="just">
              <a:tabLst>
                <a:tab pos="690563" algn="l"/>
              </a:tabLst>
            </a:pPr>
            <a:r>
              <a:rPr lang="vi-VN" sz="2400" b="1" dirty="0"/>
              <a:t>First-party cookies</a:t>
            </a:r>
            <a:r>
              <a:rPr lang="vi-VN" sz="2400" dirty="0"/>
              <a:t>: đến từ trang web bạn đang xem.</a:t>
            </a:r>
          </a:p>
          <a:p>
            <a:pPr marL="690563" lvl="1" indent="-288925" algn="just">
              <a:tabLst>
                <a:tab pos="690563" algn="l"/>
              </a:tabLst>
            </a:pPr>
            <a:r>
              <a:rPr lang="vi-VN" sz="2400" b="1" dirty="0"/>
              <a:t>Third-party cookies</a:t>
            </a:r>
            <a:r>
              <a:rPr lang="vi-VN" sz="2400" dirty="0"/>
              <a:t>: đến từ một trang web khác với trang bạn đang xem, chẳng hạn như từ một trang web cung cấp nội dung quảng cáo trên trang bạn đang xem.</a:t>
            </a:r>
          </a:p>
          <a:p>
            <a:pPr marL="690563" lvl="1" indent="-288925" algn="just">
              <a:tabLst>
                <a:tab pos="690563" algn="l"/>
              </a:tabLst>
            </a:pPr>
            <a:r>
              <a:rPr lang="vi-VN" sz="2400" b="1" dirty="0"/>
              <a:t>Session cookies</a:t>
            </a:r>
            <a:r>
              <a:rPr lang="vi-VN" sz="2400" dirty="0"/>
              <a:t>: chỉ được lưu trữ trong bộ nhớ tạm thời và bị xóa khi bạn đóng trình duyệt web.</a:t>
            </a:r>
            <a:endParaRPr lang="en-US" sz="2400" dirty="0"/>
          </a:p>
        </p:txBody>
      </p:sp>
    </p:spTree>
    <p:extLst>
      <p:ext uri="{BB962C8B-B14F-4D97-AF65-F5344CB8AC3E}">
        <p14:creationId xmlns:p14="http://schemas.microsoft.com/office/powerpoint/2010/main" val="3502687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4E85-9694-4C96-B5F3-439810A516B4}"/>
              </a:ext>
            </a:extLst>
          </p:cNvPr>
          <p:cNvSpPr>
            <a:spLocks noGrp="1"/>
          </p:cNvSpPr>
          <p:nvPr>
            <p:ph type="title"/>
          </p:nvPr>
        </p:nvSpPr>
        <p:spPr/>
        <p:txBody>
          <a:bodyPr/>
          <a:lstStyle/>
          <a:p>
            <a:r>
              <a:rPr lang="en-US" dirty="0" err="1"/>
              <a:t>Truyền</a:t>
            </a:r>
            <a:r>
              <a:rPr lang="en-US" dirty="0"/>
              <a:t> </a:t>
            </a:r>
            <a:r>
              <a:rPr lang="en-US" dirty="0" err="1"/>
              <a:t>thông</a:t>
            </a:r>
            <a:r>
              <a:rPr lang="en-US" dirty="0"/>
              <a:t> </a:t>
            </a:r>
            <a:r>
              <a:rPr lang="en-US" dirty="0" err="1"/>
              <a:t>thời</a:t>
            </a:r>
            <a:r>
              <a:rPr lang="en-US" dirty="0"/>
              <a:t> </a:t>
            </a:r>
            <a:r>
              <a:rPr lang="en-US" dirty="0" err="1"/>
              <a:t>gian</a:t>
            </a:r>
            <a:r>
              <a:rPr lang="en-US" dirty="0"/>
              <a:t> </a:t>
            </a:r>
            <a:r>
              <a:rPr lang="en-US" dirty="0" err="1"/>
              <a:t>thực</a:t>
            </a:r>
            <a:endParaRPr lang="en-US" dirty="0"/>
          </a:p>
        </p:txBody>
      </p:sp>
      <p:sp>
        <p:nvSpPr>
          <p:cNvPr id="3" name="Content Placeholder 2">
            <a:extLst>
              <a:ext uri="{FF2B5EF4-FFF2-40B4-BE49-F238E27FC236}">
                <a16:creationId xmlns:a16="http://schemas.microsoft.com/office/drawing/2014/main" id="{92270190-30AB-411F-A0AD-84968267DF1B}"/>
              </a:ext>
            </a:extLst>
          </p:cNvPr>
          <p:cNvSpPr>
            <a:spLocks noGrp="1"/>
          </p:cNvSpPr>
          <p:nvPr>
            <p:ph idx="1"/>
          </p:nvPr>
        </p:nvSpPr>
        <p:spPr/>
        <p:txBody>
          <a:bodyPr>
            <a:normAutofit/>
          </a:bodyPr>
          <a:lstStyle/>
          <a:p>
            <a:r>
              <a:rPr lang="en-US" b="1" dirty="0" err="1">
                <a:solidFill>
                  <a:srgbClr val="FF0000"/>
                </a:solidFill>
              </a:rPr>
              <a:t>Truyền</a:t>
            </a:r>
            <a:r>
              <a:rPr lang="en-US" b="1" dirty="0">
                <a:solidFill>
                  <a:srgbClr val="FF0000"/>
                </a:solidFill>
              </a:rPr>
              <a:t> </a:t>
            </a:r>
            <a:r>
              <a:rPr lang="en-US" b="1" dirty="0" err="1">
                <a:solidFill>
                  <a:srgbClr val="FF0000"/>
                </a:solidFill>
              </a:rPr>
              <a:t>thông</a:t>
            </a:r>
            <a:r>
              <a:rPr lang="en-US" b="1" dirty="0">
                <a:solidFill>
                  <a:srgbClr val="FF0000"/>
                </a:solidFill>
              </a:rPr>
              <a:t> </a:t>
            </a:r>
            <a:r>
              <a:rPr lang="en-US" b="1" dirty="0" err="1">
                <a:solidFill>
                  <a:srgbClr val="FF0000"/>
                </a:solidFill>
              </a:rPr>
              <a:t>thời</a:t>
            </a:r>
            <a:r>
              <a:rPr lang="en-US" b="1" dirty="0">
                <a:solidFill>
                  <a:srgbClr val="FF0000"/>
                </a:solidFill>
              </a:rPr>
              <a:t> </a:t>
            </a:r>
            <a:r>
              <a:rPr lang="en-US" b="1" dirty="0" err="1">
                <a:solidFill>
                  <a:srgbClr val="FF0000"/>
                </a:solidFill>
              </a:rPr>
              <a:t>gian</a:t>
            </a:r>
            <a:r>
              <a:rPr lang="en-US" b="1" dirty="0">
                <a:solidFill>
                  <a:srgbClr val="FF0000"/>
                </a:solidFill>
              </a:rPr>
              <a:t> </a:t>
            </a:r>
            <a:r>
              <a:rPr lang="en-US" b="1" dirty="0" err="1">
                <a:solidFill>
                  <a:srgbClr val="FF0000"/>
                </a:solidFill>
              </a:rPr>
              <a:t>thực</a:t>
            </a:r>
            <a:r>
              <a:rPr lang="en-US" dirty="0"/>
              <a:t>: </a:t>
            </a:r>
            <a:r>
              <a:rPr lang="en-US" dirty="0" err="1"/>
              <a:t>Trò</a:t>
            </a:r>
            <a:r>
              <a:rPr lang="en-US" dirty="0"/>
              <a:t> </a:t>
            </a:r>
            <a:r>
              <a:rPr lang="en-US" dirty="0" err="1"/>
              <a:t>chuyện</a:t>
            </a:r>
            <a:r>
              <a:rPr lang="en-US" dirty="0"/>
              <a:t> </a:t>
            </a:r>
            <a:r>
              <a:rPr lang="en-US" dirty="0" err="1"/>
              <a:t>trực</a:t>
            </a:r>
            <a:r>
              <a:rPr lang="en-US" dirty="0"/>
              <a:t> </a:t>
            </a:r>
            <a:r>
              <a:rPr lang="en-US" dirty="0" err="1"/>
              <a:t>tiếp</a:t>
            </a:r>
            <a:endParaRPr lang="en-US" dirty="0"/>
          </a:p>
          <a:p>
            <a:r>
              <a:rPr lang="en-US" dirty="0" err="1"/>
              <a:t>Có</a:t>
            </a:r>
            <a:r>
              <a:rPr lang="en-US" dirty="0"/>
              <a:t> </a:t>
            </a:r>
            <a:r>
              <a:rPr lang="en-US" dirty="0" err="1"/>
              <a:t>nhiều</a:t>
            </a:r>
            <a:r>
              <a:rPr lang="en-US" dirty="0"/>
              <a:t> </a:t>
            </a:r>
            <a:r>
              <a:rPr lang="en-US" dirty="0" err="1"/>
              <a:t>công</a:t>
            </a:r>
            <a:r>
              <a:rPr lang="en-US" dirty="0"/>
              <a:t> </a:t>
            </a:r>
            <a:r>
              <a:rPr lang="en-US" dirty="0" err="1"/>
              <a:t>nghệ</a:t>
            </a:r>
            <a:r>
              <a:rPr lang="en-US" dirty="0"/>
              <a:t> </a:t>
            </a:r>
            <a:r>
              <a:rPr lang="en-US" dirty="0" err="1"/>
              <a:t>cung</a:t>
            </a:r>
            <a:r>
              <a:rPr lang="en-US" dirty="0"/>
              <a:t> </a:t>
            </a:r>
            <a:r>
              <a:rPr lang="en-US" dirty="0" err="1"/>
              <a:t>cấp</a:t>
            </a:r>
            <a:r>
              <a:rPr lang="en-US" dirty="0"/>
              <a:t> </a:t>
            </a:r>
            <a:r>
              <a:rPr lang="en-US" dirty="0" err="1"/>
              <a:t>giao</a:t>
            </a:r>
            <a:r>
              <a:rPr lang="en-US" dirty="0"/>
              <a:t> </a:t>
            </a:r>
            <a:r>
              <a:rPr lang="en-US" dirty="0" err="1"/>
              <a:t>tiếp</a:t>
            </a:r>
            <a:r>
              <a:rPr lang="en-US" dirty="0"/>
              <a:t> </a:t>
            </a:r>
            <a:r>
              <a:rPr lang="en-US" dirty="0" err="1"/>
              <a:t>thời</a:t>
            </a:r>
            <a:r>
              <a:rPr lang="en-US" dirty="0"/>
              <a:t> </a:t>
            </a:r>
            <a:r>
              <a:rPr lang="en-US" dirty="0" err="1"/>
              <a:t>gian</a:t>
            </a:r>
            <a:r>
              <a:rPr lang="en-US" dirty="0"/>
              <a:t> </a:t>
            </a:r>
            <a:r>
              <a:rPr lang="en-US" dirty="0" err="1"/>
              <a:t>thực</a:t>
            </a:r>
            <a:endParaRPr lang="en-US" dirty="0"/>
          </a:p>
          <a:p>
            <a:pPr lvl="1"/>
            <a:r>
              <a:rPr lang="en-US" dirty="0" err="1"/>
              <a:t>gọi</a:t>
            </a:r>
            <a:r>
              <a:rPr lang="en-US" dirty="0"/>
              <a:t> </a:t>
            </a:r>
            <a:r>
              <a:rPr lang="en-US" dirty="0" err="1"/>
              <a:t>điện</a:t>
            </a:r>
            <a:r>
              <a:rPr lang="en-US" dirty="0"/>
              <a:t> </a:t>
            </a:r>
            <a:r>
              <a:rPr lang="en-US" dirty="0" err="1"/>
              <a:t>thoại</a:t>
            </a:r>
            <a:endParaRPr lang="en-US" dirty="0"/>
          </a:p>
          <a:p>
            <a:pPr lvl="1"/>
            <a:r>
              <a:rPr lang="en-US" dirty="0"/>
              <a:t>Tin </a:t>
            </a:r>
            <a:r>
              <a:rPr lang="en-US" dirty="0" err="1"/>
              <a:t>nhắn</a:t>
            </a:r>
            <a:endParaRPr lang="en-US" dirty="0"/>
          </a:p>
          <a:p>
            <a:pPr lvl="1"/>
            <a:r>
              <a:rPr lang="en-US" dirty="0"/>
              <a:t>Chat </a:t>
            </a:r>
          </a:p>
          <a:p>
            <a:pPr lvl="1"/>
            <a:r>
              <a:rPr lang="vi-VN" dirty="0"/>
              <a:t>Hội nghị</a:t>
            </a:r>
            <a:r>
              <a:rPr lang="en-US" dirty="0"/>
              <a:t> video</a:t>
            </a:r>
          </a:p>
          <a:p>
            <a:pPr lvl="1"/>
            <a:r>
              <a:rPr lang="vi-VN" dirty="0"/>
              <a:t>Video thời gian thực</a:t>
            </a:r>
            <a:r>
              <a:rPr lang="en-US" dirty="0"/>
              <a:t>: </a:t>
            </a:r>
            <a:r>
              <a:rPr lang="en-US" dirty="0" err="1"/>
              <a:t>chèn</a:t>
            </a:r>
            <a:r>
              <a:rPr lang="vi-VN" dirty="0"/>
              <a:t> video trực tiếp vào phiên trò chuyện</a:t>
            </a:r>
            <a:r>
              <a:rPr lang="en-US" dirty="0"/>
              <a:t>: Skype, Google Chat, iChat …</a:t>
            </a:r>
          </a:p>
        </p:txBody>
      </p:sp>
    </p:spTree>
    <p:extLst>
      <p:ext uri="{BB962C8B-B14F-4D97-AF65-F5344CB8AC3E}">
        <p14:creationId xmlns:p14="http://schemas.microsoft.com/office/powerpoint/2010/main" val="52200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D1D7-D603-407E-9761-43DB0E0F04E0}"/>
              </a:ext>
            </a:extLst>
          </p:cNvPr>
          <p:cNvSpPr>
            <a:spLocks noGrp="1"/>
          </p:cNvSpPr>
          <p:nvPr>
            <p:ph type="title"/>
          </p:nvPr>
        </p:nvSpPr>
        <p:spPr/>
        <p:txBody>
          <a:bodyPr/>
          <a:lstStyle/>
          <a:p>
            <a:r>
              <a:rPr lang="en-US" dirty="0" err="1"/>
              <a:t>Các</a:t>
            </a:r>
            <a:r>
              <a:rPr lang="en-US" dirty="0"/>
              <a:t> </a:t>
            </a:r>
            <a:r>
              <a:rPr lang="en-US" dirty="0" err="1"/>
              <a:t>khái</a:t>
            </a:r>
            <a:r>
              <a:rPr lang="en-US" dirty="0"/>
              <a:t> </a:t>
            </a:r>
            <a:r>
              <a:rPr lang="en-US" dirty="0" err="1"/>
              <a:t>niệm</a:t>
            </a:r>
            <a:r>
              <a:rPr lang="en-US" dirty="0"/>
              <a:t> c</a:t>
            </a:r>
            <a:r>
              <a:rPr lang="vi-VN" dirty="0"/>
              <a:t>ơ</a:t>
            </a:r>
            <a:r>
              <a:rPr lang="en-US" dirty="0"/>
              <a:t> </a:t>
            </a:r>
            <a:r>
              <a:rPr lang="en-US" dirty="0" err="1"/>
              <a:t>bản</a:t>
            </a:r>
            <a:endParaRPr lang="en-US" dirty="0"/>
          </a:p>
        </p:txBody>
      </p:sp>
      <p:sp>
        <p:nvSpPr>
          <p:cNvPr id="3" name="Content Placeholder 2">
            <a:extLst>
              <a:ext uri="{FF2B5EF4-FFF2-40B4-BE49-F238E27FC236}">
                <a16:creationId xmlns:a16="http://schemas.microsoft.com/office/drawing/2014/main" id="{3E5EB595-5BD8-497A-9B00-7D28A6A1480E}"/>
              </a:ext>
            </a:extLst>
          </p:cNvPr>
          <p:cNvSpPr>
            <a:spLocks noGrp="1"/>
          </p:cNvSpPr>
          <p:nvPr>
            <p:ph idx="1"/>
          </p:nvPr>
        </p:nvSpPr>
        <p:spPr>
          <a:xfrm>
            <a:off x="1143000" y="2057400"/>
            <a:ext cx="9872871" cy="2496127"/>
          </a:xfrm>
        </p:spPr>
        <p:txBody>
          <a:bodyPr>
            <a:normAutofit/>
          </a:bodyPr>
          <a:lstStyle/>
          <a:p>
            <a:pPr>
              <a:lnSpc>
                <a:spcPct val="100000"/>
              </a:lnSpc>
            </a:pPr>
            <a:r>
              <a:rPr lang="en-US" b="1" dirty="0">
                <a:solidFill>
                  <a:srgbClr val="FF0000"/>
                </a:solidFill>
              </a:rPr>
              <a:t>Packets: </a:t>
            </a:r>
            <a:r>
              <a:rPr lang="en-US" dirty="0" err="1"/>
              <a:t>là</a:t>
            </a:r>
            <a:r>
              <a:rPr lang="en-US" dirty="0"/>
              <a:t> </a:t>
            </a:r>
            <a:r>
              <a:rPr lang="en-US" dirty="0" err="1"/>
              <a:t>một</a:t>
            </a:r>
            <a:r>
              <a:rPr lang="en-US" dirty="0"/>
              <a:t> </a:t>
            </a:r>
            <a:r>
              <a:rPr lang="en-US" b="1" i="1" dirty="0" err="1"/>
              <a:t>gói</a:t>
            </a:r>
            <a:r>
              <a:rPr lang="en-US" b="1" i="1" dirty="0"/>
              <a:t> </a:t>
            </a:r>
            <a:r>
              <a:rPr lang="en-US" b="1" i="1" dirty="0" err="1"/>
              <a:t>thông</a:t>
            </a:r>
            <a:r>
              <a:rPr lang="en-US" b="1" i="1" dirty="0"/>
              <a:t> tin, </a:t>
            </a:r>
            <a:r>
              <a:rPr lang="en-US" dirty="0" err="1"/>
              <a:t>chứa</a:t>
            </a:r>
            <a:r>
              <a:rPr lang="en-US" dirty="0"/>
              <a:t> </a:t>
            </a:r>
            <a:r>
              <a:rPr lang="en-US" dirty="0" err="1"/>
              <a:t>địa</a:t>
            </a:r>
            <a:r>
              <a:rPr lang="en-US" dirty="0"/>
              <a:t> </a:t>
            </a:r>
            <a:r>
              <a:rPr lang="en-US" dirty="0" err="1"/>
              <a:t>chỉ</a:t>
            </a:r>
            <a:r>
              <a:rPr lang="en-US" dirty="0"/>
              <a:t> </a:t>
            </a:r>
            <a:r>
              <a:rPr lang="en-US" dirty="0" err="1"/>
              <a:t>của</a:t>
            </a:r>
            <a:r>
              <a:rPr lang="en-US" dirty="0"/>
              <a:t> </a:t>
            </a:r>
            <a:r>
              <a:rPr lang="en-US" dirty="0" err="1"/>
              <a:t>cả</a:t>
            </a:r>
            <a:r>
              <a:rPr lang="en-US" dirty="0"/>
              <a:t> </a:t>
            </a:r>
            <a:r>
              <a:rPr lang="en-US" b="1" i="1" dirty="0" err="1"/>
              <a:t>máy</a:t>
            </a:r>
            <a:r>
              <a:rPr lang="en-US" b="1" i="1" dirty="0"/>
              <a:t> </a:t>
            </a:r>
            <a:r>
              <a:rPr lang="en-US" b="1" i="1" dirty="0" err="1"/>
              <a:t>gửi</a:t>
            </a:r>
            <a:r>
              <a:rPr lang="en-US" b="1" i="1" dirty="0"/>
              <a:t>, </a:t>
            </a:r>
            <a:r>
              <a:rPr lang="en-US" b="1" i="1" dirty="0" err="1"/>
              <a:t>máy</a:t>
            </a:r>
            <a:r>
              <a:rPr lang="en-US" b="1" i="1" dirty="0"/>
              <a:t> </a:t>
            </a:r>
            <a:r>
              <a:rPr lang="en-US" b="1" i="1" dirty="0" err="1"/>
              <a:t>nhận</a:t>
            </a:r>
            <a:r>
              <a:rPr lang="en-US" b="1" i="1" dirty="0"/>
              <a:t> </a:t>
            </a:r>
            <a:r>
              <a:rPr lang="en-US" b="1" i="1" dirty="0" err="1"/>
              <a:t>và</a:t>
            </a:r>
            <a:r>
              <a:rPr lang="en-US" b="1" i="1" dirty="0"/>
              <a:t> </a:t>
            </a:r>
            <a:r>
              <a:rPr lang="en-US" b="1" i="1" dirty="0" err="1"/>
              <a:t>dữ</a:t>
            </a:r>
            <a:r>
              <a:rPr lang="en-US" b="1" i="1" dirty="0"/>
              <a:t> </a:t>
            </a:r>
            <a:r>
              <a:rPr lang="en-US" b="1" i="1" dirty="0" err="1"/>
              <a:t>liệu</a:t>
            </a:r>
            <a:endParaRPr lang="en-US" b="1" i="1" dirty="0"/>
          </a:p>
          <a:p>
            <a:pPr>
              <a:lnSpc>
                <a:spcPct val="100000"/>
              </a:lnSpc>
            </a:pPr>
            <a:endParaRPr lang="en-US" b="1" i="1" dirty="0"/>
          </a:p>
          <a:p>
            <a:pPr>
              <a:lnSpc>
                <a:spcPct val="100000"/>
              </a:lnSpc>
            </a:pPr>
            <a:endParaRPr lang="en-US" b="1" i="1" dirty="0"/>
          </a:p>
        </p:txBody>
      </p:sp>
      <p:pic>
        <p:nvPicPr>
          <p:cNvPr id="16386" name="Picture 2" descr="15. Network communication protocols — Computer Science Field Guide ...">
            <a:extLst>
              <a:ext uri="{FF2B5EF4-FFF2-40B4-BE49-F238E27FC236}">
                <a16:creationId xmlns:a16="http://schemas.microsoft.com/office/drawing/2014/main" id="{BE258519-779C-492D-96E4-973DF5FD8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898" y="3114965"/>
            <a:ext cx="3057957" cy="12077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F34E85-7A66-40A1-A39D-0DA512EE475F}"/>
              </a:ext>
            </a:extLst>
          </p:cNvPr>
          <p:cNvSpPr/>
          <p:nvPr/>
        </p:nvSpPr>
        <p:spPr>
          <a:xfrm>
            <a:off x="1440872" y="4687796"/>
            <a:ext cx="9956800" cy="1384995"/>
          </a:xfrm>
          <a:prstGeom prst="rect">
            <a:avLst/>
          </a:prstGeom>
          <a:solidFill>
            <a:schemeClr val="accent1">
              <a:lumMod val="40000"/>
              <a:lumOff val="60000"/>
            </a:schemeClr>
          </a:solidFill>
        </p:spPr>
        <p:txBody>
          <a:bodyPr wrap="square">
            <a:spAutoFit/>
          </a:bodyPr>
          <a:lstStyle/>
          <a:p>
            <a:pPr>
              <a:lnSpc>
                <a:spcPct val="100000"/>
              </a:lnSpc>
            </a:pPr>
            <a:r>
              <a:rPr lang="vi-VN" sz="2800" i="1" dirty="0"/>
              <a:t>Tất cả dữ liệu </a:t>
            </a:r>
            <a:r>
              <a:rPr lang="en-US" sz="2800" i="1" dirty="0" err="1"/>
              <a:t>truyền</a:t>
            </a:r>
            <a:r>
              <a:rPr lang="en-US" sz="2800" i="1" dirty="0"/>
              <a:t> </a:t>
            </a:r>
            <a:r>
              <a:rPr lang="vi-VN" sz="2800" i="1" dirty="0"/>
              <a:t>qua mạng - hình ảnh, </a:t>
            </a:r>
            <a:r>
              <a:rPr lang="en-US" sz="2800" i="1" dirty="0" err="1"/>
              <a:t>tập</a:t>
            </a:r>
            <a:r>
              <a:rPr lang="en-US" sz="2800" i="1" dirty="0"/>
              <a:t> tin</a:t>
            </a:r>
            <a:r>
              <a:rPr lang="vi-VN" sz="2800" i="1" dirty="0"/>
              <a:t> tài liệu, trang web, âm thanh</a:t>
            </a:r>
            <a:r>
              <a:rPr lang="en-US" sz="2800" i="1" dirty="0"/>
              <a:t>,</a:t>
            </a:r>
            <a:r>
              <a:rPr lang="vi-VN" sz="2800" i="1" dirty="0"/>
              <a:t> video - phải được </a:t>
            </a:r>
            <a:r>
              <a:rPr lang="vi-VN" sz="2800" b="1" i="1" dirty="0"/>
              <a:t>chia thành các gói </a:t>
            </a:r>
            <a:r>
              <a:rPr lang="vi-VN" sz="2800" i="1" dirty="0"/>
              <a:t>trước khi chúng có thể được vận chuyển qua mạng</a:t>
            </a:r>
            <a:endParaRPr lang="en-US" sz="2800" i="1" dirty="0"/>
          </a:p>
        </p:txBody>
      </p:sp>
    </p:spTree>
    <p:extLst>
      <p:ext uri="{BB962C8B-B14F-4D97-AF65-F5344CB8AC3E}">
        <p14:creationId xmlns:p14="http://schemas.microsoft.com/office/powerpoint/2010/main" val="1047879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C0D3-8A4C-4CA7-AB42-B66953A8EE1E}"/>
              </a:ext>
            </a:extLst>
          </p:cNvPr>
          <p:cNvSpPr>
            <a:spLocks noGrp="1"/>
          </p:cNvSpPr>
          <p:nvPr>
            <p:ph type="title"/>
          </p:nvPr>
        </p:nvSpPr>
        <p:spPr/>
        <p:txBody>
          <a:bodyPr/>
          <a:lstStyle/>
          <a:p>
            <a:r>
              <a:rPr lang="en-US" dirty="0"/>
              <a:t>Giao </a:t>
            </a:r>
            <a:r>
              <a:rPr lang="en-US" dirty="0" err="1"/>
              <a:t>tiếp</a:t>
            </a:r>
            <a:r>
              <a:rPr lang="en-US" dirty="0"/>
              <a:t> </a:t>
            </a:r>
            <a:r>
              <a:rPr lang="en-US" dirty="0" err="1"/>
              <a:t>trì</a:t>
            </a:r>
            <a:r>
              <a:rPr lang="en-US" dirty="0"/>
              <a:t> </a:t>
            </a:r>
            <a:r>
              <a:rPr lang="en-US" dirty="0" err="1"/>
              <a:t>hoãn</a:t>
            </a:r>
            <a:endParaRPr lang="en-US" dirty="0"/>
          </a:p>
        </p:txBody>
      </p:sp>
      <p:sp>
        <p:nvSpPr>
          <p:cNvPr id="3" name="Content Placeholder 2">
            <a:extLst>
              <a:ext uri="{FF2B5EF4-FFF2-40B4-BE49-F238E27FC236}">
                <a16:creationId xmlns:a16="http://schemas.microsoft.com/office/drawing/2014/main" id="{0B76A98C-ACC8-475F-B9D9-F44C41BD0EFF}"/>
              </a:ext>
            </a:extLst>
          </p:cNvPr>
          <p:cNvSpPr>
            <a:spLocks noGrp="1"/>
          </p:cNvSpPr>
          <p:nvPr>
            <p:ph idx="1"/>
          </p:nvPr>
        </p:nvSpPr>
        <p:spPr/>
        <p:txBody>
          <a:bodyPr/>
          <a:lstStyle/>
          <a:p>
            <a:r>
              <a:rPr lang="en-US" b="1" dirty="0"/>
              <a:t>Giao </a:t>
            </a:r>
            <a:r>
              <a:rPr lang="en-US" b="1" dirty="0" err="1"/>
              <a:t>tiếp</a:t>
            </a:r>
            <a:r>
              <a:rPr lang="en-US" b="1" dirty="0"/>
              <a:t> </a:t>
            </a:r>
            <a:r>
              <a:rPr lang="en-US" b="1" dirty="0" err="1"/>
              <a:t>trì</a:t>
            </a:r>
            <a:r>
              <a:rPr lang="en-US" b="1" dirty="0"/>
              <a:t> </a:t>
            </a:r>
            <a:r>
              <a:rPr lang="en-US" b="1" dirty="0" err="1"/>
              <a:t>hoãn</a:t>
            </a:r>
            <a:r>
              <a:rPr lang="en-US" dirty="0"/>
              <a:t>: </a:t>
            </a:r>
            <a:r>
              <a:rPr lang="en-US" dirty="0" err="1"/>
              <a:t>Có</a:t>
            </a:r>
            <a:r>
              <a:rPr lang="en-US" dirty="0"/>
              <a:t> </a:t>
            </a:r>
            <a:r>
              <a:rPr lang="en-US" dirty="0" err="1"/>
              <a:t>sự</a:t>
            </a:r>
            <a:r>
              <a:rPr lang="en-US" dirty="0"/>
              <a:t> </a:t>
            </a:r>
            <a:r>
              <a:rPr lang="en-US" dirty="0" err="1"/>
              <a:t>trì</a:t>
            </a:r>
            <a:r>
              <a:rPr lang="en-US" dirty="0"/>
              <a:t> </a:t>
            </a:r>
            <a:r>
              <a:rPr lang="en-US" dirty="0" err="1"/>
              <a:t>hoãn</a:t>
            </a:r>
            <a:r>
              <a:rPr lang="en-US" dirty="0"/>
              <a:t> </a:t>
            </a:r>
            <a:r>
              <a:rPr lang="en-US" dirty="0" err="1"/>
              <a:t>về</a:t>
            </a:r>
            <a:r>
              <a:rPr lang="en-US" dirty="0"/>
              <a:t> </a:t>
            </a:r>
            <a:r>
              <a:rPr lang="en-US" dirty="0" err="1"/>
              <a:t>thời</a:t>
            </a:r>
            <a:r>
              <a:rPr lang="en-US" dirty="0"/>
              <a:t> </a:t>
            </a:r>
            <a:r>
              <a:rPr lang="en-US" dirty="0" err="1"/>
              <a:t>gian</a:t>
            </a:r>
            <a:r>
              <a:rPr lang="en-US" dirty="0"/>
              <a:t> </a:t>
            </a:r>
            <a:r>
              <a:rPr lang="en-US" dirty="0" err="1"/>
              <a:t>giữa</a:t>
            </a:r>
            <a:r>
              <a:rPr lang="en-US" dirty="0"/>
              <a:t> </a:t>
            </a:r>
            <a:r>
              <a:rPr lang="en-US" dirty="0" err="1"/>
              <a:t>việc</a:t>
            </a:r>
            <a:r>
              <a:rPr lang="en-US" dirty="0"/>
              <a:t> </a:t>
            </a:r>
            <a:r>
              <a:rPr lang="en-US" dirty="0" err="1"/>
              <a:t>gửi</a:t>
            </a:r>
            <a:r>
              <a:rPr lang="en-US" dirty="0"/>
              <a:t> </a:t>
            </a:r>
            <a:r>
              <a:rPr lang="en-US" dirty="0" err="1"/>
              <a:t>và</a:t>
            </a:r>
            <a:r>
              <a:rPr lang="en-US" dirty="0"/>
              <a:t> </a:t>
            </a:r>
            <a:r>
              <a:rPr lang="en-US" dirty="0" err="1"/>
              <a:t>nhận</a:t>
            </a:r>
            <a:r>
              <a:rPr lang="en-US" dirty="0"/>
              <a:t> </a:t>
            </a:r>
            <a:r>
              <a:rPr lang="en-US" dirty="0" err="1"/>
              <a:t>thông</a:t>
            </a:r>
            <a:r>
              <a:rPr lang="en-US" dirty="0"/>
              <a:t> tin</a:t>
            </a:r>
          </a:p>
          <a:p>
            <a:pPr lvl="1"/>
            <a:r>
              <a:rPr lang="vi-VN" b="1" dirty="0"/>
              <a:t>Tin nhắn văn </a:t>
            </a:r>
            <a:r>
              <a:rPr lang="en-US" b="1" dirty="0" err="1"/>
              <a:t>bản</a:t>
            </a:r>
            <a:r>
              <a:rPr lang="en-US" dirty="0"/>
              <a:t>: </a:t>
            </a:r>
            <a:r>
              <a:rPr lang="vi-VN" dirty="0"/>
              <a:t>được gửi qua mạng điện thoại di động bằng giao thức </a:t>
            </a:r>
            <a:r>
              <a:rPr lang="en-US" b="1" dirty="0"/>
              <a:t>Short Message Service – </a:t>
            </a:r>
            <a:r>
              <a:rPr lang="vi-VN" b="1" dirty="0"/>
              <a:t>SMS</a:t>
            </a:r>
            <a:endParaRPr lang="en-US" b="1" dirty="0"/>
          </a:p>
          <a:p>
            <a:pPr lvl="1" algn="just"/>
            <a:r>
              <a:rPr lang="en-US" b="1" dirty="0"/>
              <a:t>Social Media Sites: </a:t>
            </a:r>
            <a:r>
              <a:rPr lang="en-US" dirty="0"/>
              <a:t>Facebook, Twitter, LinkedIn, Pinterest, Tumblr, Instagram</a:t>
            </a:r>
          </a:p>
          <a:p>
            <a:pPr marL="390525" lvl="1" indent="0" algn="just">
              <a:buNone/>
            </a:pPr>
            <a:r>
              <a:rPr lang="en-US" dirty="0"/>
              <a:t> </a:t>
            </a:r>
            <a:br>
              <a:rPr lang="en-US" dirty="0"/>
            </a:br>
            <a:endParaRPr lang="en-US" b="1" dirty="0"/>
          </a:p>
        </p:txBody>
      </p:sp>
    </p:spTree>
    <p:extLst>
      <p:ext uri="{BB962C8B-B14F-4D97-AF65-F5344CB8AC3E}">
        <p14:creationId xmlns:p14="http://schemas.microsoft.com/office/powerpoint/2010/main" val="3737616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E768-759D-4CC8-AA51-3691A85EEE01}"/>
              </a:ext>
            </a:extLst>
          </p:cNvPr>
          <p:cNvSpPr>
            <a:spLocks noGrp="1"/>
          </p:cNvSpPr>
          <p:nvPr>
            <p:ph type="title"/>
          </p:nvPr>
        </p:nvSpPr>
        <p:spPr/>
        <p:txBody>
          <a:bodyPr/>
          <a:lstStyle/>
          <a:p>
            <a:r>
              <a:rPr lang="en-US" dirty="0"/>
              <a:t>Giao </a:t>
            </a:r>
            <a:r>
              <a:rPr lang="en-US" dirty="0" err="1"/>
              <a:t>tiếp</a:t>
            </a:r>
            <a:r>
              <a:rPr lang="en-US" dirty="0"/>
              <a:t> </a:t>
            </a:r>
            <a:r>
              <a:rPr lang="en-US" dirty="0" err="1"/>
              <a:t>trì</a:t>
            </a:r>
            <a:r>
              <a:rPr lang="en-US" dirty="0"/>
              <a:t> </a:t>
            </a:r>
            <a:r>
              <a:rPr lang="en-US" dirty="0" err="1"/>
              <a:t>hoãn</a:t>
            </a:r>
            <a:endParaRPr lang="en-US" dirty="0"/>
          </a:p>
        </p:txBody>
      </p:sp>
      <p:sp>
        <p:nvSpPr>
          <p:cNvPr id="3" name="Content Placeholder 2">
            <a:extLst>
              <a:ext uri="{FF2B5EF4-FFF2-40B4-BE49-F238E27FC236}">
                <a16:creationId xmlns:a16="http://schemas.microsoft.com/office/drawing/2014/main" id="{47805A88-6776-4B70-A6C5-5FCA349808A3}"/>
              </a:ext>
            </a:extLst>
          </p:cNvPr>
          <p:cNvSpPr>
            <a:spLocks noGrp="1"/>
          </p:cNvSpPr>
          <p:nvPr>
            <p:ph idx="1"/>
          </p:nvPr>
        </p:nvSpPr>
        <p:spPr/>
        <p:txBody>
          <a:bodyPr>
            <a:normAutofit/>
          </a:bodyPr>
          <a:lstStyle/>
          <a:p>
            <a:r>
              <a:rPr lang="en-US" b="1" dirty="0"/>
              <a:t>Friends and Friend Requests </a:t>
            </a:r>
          </a:p>
          <a:p>
            <a:pPr algn="just"/>
            <a:r>
              <a:rPr lang="en-US" b="1" dirty="0"/>
              <a:t>Be Smart about What You Share</a:t>
            </a:r>
            <a:r>
              <a:rPr lang="en-US" dirty="0"/>
              <a:t>: P</a:t>
            </a:r>
            <a:r>
              <a:rPr lang="vi-VN" dirty="0"/>
              <a:t>hải cẩn thận không chia sẻ quá nhiều thông tin cá nhân trong bất kỳ trang web trực tuyến nào. Ví dụ: tránh liệt kê:</a:t>
            </a:r>
          </a:p>
          <a:p>
            <a:pPr lvl="1"/>
            <a:r>
              <a:rPr lang="vi-VN" sz="2400" dirty="0"/>
              <a:t>Tên đầy đủ của bạn và địa chỉ</a:t>
            </a:r>
          </a:p>
          <a:p>
            <a:pPr lvl="1"/>
            <a:r>
              <a:rPr lang="en-US" sz="2400" dirty="0"/>
              <a:t>S</a:t>
            </a:r>
            <a:r>
              <a:rPr lang="vi-VN" sz="2400" dirty="0"/>
              <a:t>ố điện thoại của bạn</a:t>
            </a:r>
          </a:p>
          <a:p>
            <a:pPr lvl="1"/>
            <a:r>
              <a:rPr lang="en-US" sz="2400" dirty="0"/>
              <a:t>C</a:t>
            </a:r>
            <a:r>
              <a:rPr lang="vi-VN" sz="2400" dirty="0"/>
              <a:t>hi tiết về ngày sinh nhật hoặc tuổi của bạn</a:t>
            </a:r>
          </a:p>
          <a:p>
            <a:pPr lvl="1"/>
            <a:r>
              <a:rPr lang="en-US" sz="2400" dirty="0"/>
              <a:t>C</a:t>
            </a:r>
            <a:r>
              <a:rPr lang="vi-VN" sz="2400" dirty="0"/>
              <a:t>hi tiết về nơi bạn sống hoặc đi học</a:t>
            </a:r>
            <a:endParaRPr lang="en-US" sz="2400" dirty="0"/>
          </a:p>
        </p:txBody>
      </p:sp>
    </p:spTree>
    <p:extLst>
      <p:ext uri="{BB962C8B-B14F-4D97-AF65-F5344CB8AC3E}">
        <p14:creationId xmlns:p14="http://schemas.microsoft.com/office/powerpoint/2010/main" val="3365166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048B8-9773-4260-82D6-3113A50DC60B}"/>
              </a:ext>
            </a:extLst>
          </p:cNvPr>
          <p:cNvSpPr>
            <a:spLocks noGrp="1"/>
          </p:cNvSpPr>
          <p:nvPr>
            <p:ph type="title"/>
          </p:nvPr>
        </p:nvSpPr>
        <p:spPr/>
        <p:txBody>
          <a:bodyPr/>
          <a:lstStyle/>
          <a:p>
            <a:r>
              <a:rPr lang="en-US" dirty="0">
                <a:solidFill>
                  <a:srgbClr val="FF0000"/>
                </a:solidFill>
              </a:rPr>
              <a:t>Blog</a:t>
            </a:r>
          </a:p>
        </p:txBody>
      </p:sp>
      <p:sp>
        <p:nvSpPr>
          <p:cNvPr id="3" name="Content Placeholder 2">
            <a:extLst>
              <a:ext uri="{FF2B5EF4-FFF2-40B4-BE49-F238E27FC236}">
                <a16:creationId xmlns:a16="http://schemas.microsoft.com/office/drawing/2014/main" id="{5B8326C6-2F3D-4F64-9962-25E9F0FF48B9}"/>
              </a:ext>
            </a:extLst>
          </p:cNvPr>
          <p:cNvSpPr>
            <a:spLocks noGrp="1"/>
          </p:cNvSpPr>
          <p:nvPr>
            <p:ph idx="1"/>
          </p:nvPr>
        </p:nvSpPr>
        <p:spPr/>
        <p:txBody>
          <a:bodyPr>
            <a:normAutofit/>
          </a:bodyPr>
          <a:lstStyle/>
          <a:p>
            <a:pPr algn="just"/>
            <a:r>
              <a:rPr lang="en-US" b="1" dirty="0"/>
              <a:t>Blog</a:t>
            </a:r>
            <a:r>
              <a:rPr lang="en-US" dirty="0"/>
              <a:t> </a:t>
            </a:r>
            <a:r>
              <a:rPr lang="vi-VN" dirty="0"/>
              <a:t>là tạp chí trực tuyến</a:t>
            </a:r>
            <a:r>
              <a:rPr lang="en-US" dirty="0"/>
              <a:t>, </a:t>
            </a:r>
            <a:r>
              <a:rPr lang="vi-VN" dirty="0"/>
              <a:t>có thể xuất bản hoặc đăng bài về một chủ đề cụ thể lên blog và sau đó những người khác có thể đăng bình luận để phản hồi.</a:t>
            </a:r>
            <a:endParaRPr lang="en-US" dirty="0"/>
          </a:p>
          <a:p>
            <a:r>
              <a:rPr lang="en-US" b="1" dirty="0" err="1"/>
              <a:t>Tạo</a:t>
            </a:r>
            <a:r>
              <a:rPr lang="en-US" b="1" dirty="0"/>
              <a:t> blog</a:t>
            </a:r>
            <a:r>
              <a:rPr lang="en-US" dirty="0"/>
              <a:t>: </a:t>
            </a:r>
          </a:p>
          <a:p>
            <a:pPr lvl="1"/>
            <a:r>
              <a:rPr lang="en-US" dirty="0"/>
              <a:t>Blogger </a:t>
            </a:r>
            <a:r>
              <a:rPr lang="en-US" dirty="0">
                <a:hlinkClick r:id="rId2"/>
              </a:rPr>
              <a:t>www.blogger.com</a:t>
            </a:r>
            <a:endParaRPr lang="en-US" dirty="0"/>
          </a:p>
          <a:p>
            <a:pPr lvl="1"/>
            <a:r>
              <a:rPr lang="en-US" dirty="0"/>
              <a:t>WordPress wordpress.com</a:t>
            </a:r>
          </a:p>
          <a:p>
            <a:pPr lvl="1"/>
            <a:r>
              <a:rPr lang="en-US" dirty="0"/>
              <a:t>Tumblr </a:t>
            </a:r>
            <a:r>
              <a:rPr lang="en-US" dirty="0">
                <a:hlinkClick r:id="rId3"/>
              </a:rPr>
              <a:t>www.tumblr.com</a:t>
            </a:r>
            <a:endParaRPr lang="en-US" dirty="0"/>
          </a:p>
        </p:txBody>
      </p:sp>
    </p:spTree>
    <p:extLst>
      <p:ext uri="{BB962C8B-B14F-4D97-AF65-F5344CB8AC3E}">
        <p14:creationId xmlns:p14="http://schemas.microsoft.com/office/powerpoint/2010/main" val="402844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34F7-3085-4C69-BDEE-5FC2995EB165}"/>
              </a:ext>
            </a:extLst>
          </p:cNvPr>
          <p:cNvSpPr>
            <a:spLocks noGrp="1"/>
          </p:cNvSpPr>
          <p:nvPr>
            <p:ph type="title"/>
          </p:nvPr>
        </p:nvSpPr>
        <p:spPr/>
        <p:txBody>
          <a:bodyPr/>
          <a:lstStyle/>
          <a:p>
            <a:r>
              <a:rPr lang="en-US" dirty="0">
                <a:solidFill>
                  <a:srgbClr val="FF0000"/>
                </a:solidFill>
              </a:rPr>
              <a:t>Email</a:t>
            </a:r>
            <a:endParaRPr lang="en-US" dirty="0"/>
          </a:p>
        </p:txBody>
      </p:sp>
      <p:sp>
        <p:nvSpPr>
          <p:cNvPr id="3" name="Content Placeholder 2">
            <a:extLst>
              <a:ext uri="{FF2B5EF4-FFF2-40B4-BE49-F238E27FC236}">
                <a16:creationId xmlns:a16="http://schemas.microsoft.com/office/drawing/2014/main" id="{2B439E21-9C09-4B9C-88DC-23AF02DC7569}"/>
              </a:ext>
            </a:extLst>
          </p:cNvPr>
          <p:cNvSpPr>
            <a:spLocks noGrp="1"/>
          </p:cNvSpPr>
          <p:nvPr>
            <p:ph idx="1"/>
          </p:nvPr>
        </p:nvSpPr>
        <p:spPr/>
        <p:txBody>
          <a:bodyPr/>
          <a:lstStyle/>
          <a:p>
            <a:pPr algn="just"/>
            <a:r>
              <a:rPr lang="vi-VN" b="1" dirty="0"/>
              <a:t>Thư điện tử (email)</a:t>
            </a:r>
            <a:r>
              <a:rPr lang="vi-VN" dirty="0"/>
              <a:t> </a:t>
            </a:r>
            <a:r>
              <a:rPr lang="en-US" dirty="0"/>
              <a:t>t</a:t>
            </a:r>
            <a:r>
              <a:rPr lang="vi-VN" dirty="0"/>
              <a:t>ư</a:t>
            </a:r>
            <a:r>
              <a:rPr lang="en-US" dirty="0" err="1"/>
              <a:t>ơng</a:t>
            </a:r>
            <a:r>
              <a:rPr lang="en-US" dirty="0"/>
              <a:t> t</a:t>
            </a:r>
            <a:r>
              <a:rPr lang="vi-VN" dirty="0"/>
              <a:t>ư</a:t>
            </a:r>
            <a:r>
              <a:rPr lang="en-US" dirty="0"/>
              <a:t> </a:t>
            </a:r>
            <a:r>
              <a:rPr lang="vi-VN" dirty="0"/>
              <a:t>với thư bưu chính. </a:t>
            </a:r>
            <a:r>
              <a:rPr lang="en-US" dirty="0"/>
              <a:t>Th</a:t>
            </a:r>
            <a:r>
              <a:rPr lang="vi-VN" dirty="0"/>
              <a:t>ư</a:t>
            </a:r>
            <a:r>
              <a:rPr lang="en-US" dirty="0"/>
              <a:t> </a:t>
            </a:r>
            <a:r>
              <a:rPr lang="vi-VN" dirty="0"/>
              <a:t>được gửi đến một người cụ thể tại một địa chỉ cụ thể. Hộp thư </a:t>
            </a:r>
            <a:r>
              <a:rPr lang="en-US" dirty="0" err="1"/>
              <a:t>điện</a:t>
            </a:r>
            <a:r>
              <a:rPr lang="en-US" dirty="0"/>
              <a:t> </a:t>
            </a:r>
            <a:r>
              <a:rPr lang="en-US" dirty="0" err="1"/>
              <a:t>tử</a:t>
            </a:r>
            <a:r>
              <a:rPr lang="en-US" dirty="0"/>
              <a:t> </a:t>
            </a:r>
            <a:r>
              <a:rPr lang="vi-VN" dirty="0"/>
              <a:t>giống với hộp thư thư bưu chính, thư đến </a:t>
            </a:r>
            <a:r>
              <a:rPr lang="en-US" dirty="0"/>
              <a:t>h</a:t>
            </a:r>
            <a:r>
              <a:rPr lang="vi-VN" dirty="0"/>
              <a:t>ộp thư </a:t>
            </a:r>
            <a:r>
              <a:rPr lang="en-US" dirty="0" err="1"/>
              <a:t>điện</a:t>
            </a:r>
            <a:r>
              <a:rPr lang="en-US" dirty="0"/>
              <a:t> </a:t>
            </a:r>
            <a:r>
              <a:rPr lang="en-US" dirty="0" err="1"/>
              <a:t>tử</a:t>
            </a:r>
            <a:r>
              <a:rPr lang="en-US" dirty="0"/>
              <a:t> </a:t>
            </a:r>
            <a:r>
              <a:rPr lang="vi-VN" dirty="0"/>
              <a:t>và </a:t>
            </a:r>
            <a:r>
              <a:rPr lang="en-US" dirty="0"/>
              <a:t>l</a:t>
            </a:r>
            <a:r>
              <a:rPr lang="vi-VN" dirty="0"/>
              <a:t>ư</a:t>
            </a:r>
            <a:r>
              <a:rPr lang="en-US" dirty="0"/>
              <a:t>u </a:t>
            </a:r>
            <a:r>
              <a:rPr lang="en-US" dirty="0" err="1"/>
              <a:t>lại</a:t>
            </a:r>
            <a:r>
              <a:rPr lang="en-US" dirty="0"/>
              <a:t> ở</a:t>
            </a:r>
            <a:r>
              <a:rPr lang="vi-VN" dirty="0"/>
              <a:t> đó cho đến khi </a:t>
            </a:r>
            <a:r>
              <a:rPr lang="en-US" dirty="0" err="1"/>
              <a:t>chủ</a:t>
            </a:r>
            <a:r>
              <a:rPr lang="en-US" dirty="0"/>
              <a:t> </a:t>
            </a:r>
            <a:r>
              <a:rPr lang="en-US" dirty="0" err="1"/>
              <a:t>tài</a:t>
            </a:r>
            <a:r>
              <a:rPr lang="en-US" dirty="0"/>
              <a:t> </a:t>
            </a:r>
            <a:r>
              <a:rPr lang="en-US" dirty="0" err="1"/>
              <a:t>khoản</a:t>
            </a:r>
            <a:r>
              <a:rPr lang="en-US" dirty="0"/>
              <a:t> </a:t>
            </a:r>
            <a:r>
              <a:rPr lang="vi-VN" dirty="0"/>
              <a:t>đăng nhập và kiểm tra thư.</a:t>
            </a:r>
            <a:endParaRPr lang="en-US" dirty="0"/>
          </a:p>
          <a:p>
            <a:pPr marL="0" indent="0" algn="just">
              <a:buNone/>
            </a:pPr>
            <a:br>
              <a:rPr lang="en-US" dirty="0"/>
            </a:br>
            <a:endParaRPr lang="en-US" dirty="0"/>
          </a:p>
        </p:txBody>
      </p:sp>
      <p:pic>
        <p:nvPicPr>
          <p:cNvPr id="1026" name="Picture 2">
            <a:extLst>
              <a:ext uri="{FF2B5EF4-FFF2-40B4-BE49-F238E27FC236}">
                <a16:creationId xmlns:a16="http://schemas.microsoft.com/office/drawing/2014/main" id="{37CE7E81-4592-47D2-9088-A5C430314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913" y="4533900"/>
            <a:ext cx="2343150" cy="1562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8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A02C-5AF7-4AB0-8CDC-586475104388}"/>
              </a:ext>
            </a:extLst>
          </p:cNvPr>
          <p:cNvSpPr>
            <a:spLocks noGrp="1"/>
          </p:cNvSpPr>
          <p:nvPr>
            <p:ph type="title"/>
          </p:nvPr>
        </p:nvSpPr>
        <p:spPr/>
        <p:txBody>
          <a:bodyPr/>
          <a:lstStyle/>
          <a:p>
            <a:r>
              <a:rPr lang="en-US" dirty="0">
                <a:solidFill>
                  <a:srgbClr val="FF0000"/>
                </a:solidFill>
              </a:rPr>
              <a:t>Email</a:t>
            </a:r>
            <a:endParaRPr lang="en-US" dirty="0"/>
          </a:p>
        </p:txBody>
      </p:sp>
      <p:sp>
        <p:nvSpPr>
          <p:cNvPr id="3" name="Content Placeholder 2">
            <a:extLst>
              <a:ext uri="{FF2B5EF4-FFF2-40B4-BE49-F238E27FC236}">
                <a16:creationId xmlns:a16="http://schemas.microsoft.com/office/drawing/2014/main" id="{5231C446-08BC-4E20-A939-C1EFB668A5CD}"/>
              </a:ext>
            </a:extLst>
          </p:cNvPr>
          <p:cNvSpPr>
            <a:spLocks noGrp="1"/>
          </p:cNvSpPr>
          <p:nvPr>
            <p:ph idx="1"/>
          </p:nvPr>
        </p:nvSpPr>
        <p:spPr/>
        <p:txBody>
          <a:bodyPr>
            <a:normAutofit lnSpcReduction="10000"/>
          </a:bodyPr>
          <a:lstStyle/>
          <a:p>
            <a:r>
              <a:rPr lang="en-US" b="1" dirty="0" err="1"/>
              <a:t>Các</a:t>
            </a:r>
            <a:r>
              <a:rPr lang="en-US" b="1" dirty="0"/>
              <a:t> </a:t>
            </a:r>
            <a:r>
              <a:rPr lang="en-US" b="1" dirty="0" err="1"/>
              <a:t>ch</a:t>
            </a:r>
            <a:r>
              <a:rPr lang="vi-VN" b="1" dirty="0"/>
              <a:t>ư</a:t>
            </a:r>
            <a:r>
              <a:rPr lang="en-US" b="1" dirty="0" err="1"/>
              <a:t>ơng</a:t>
            </a:r>
            <a:r>
              <a:rPr lang="en-US" b="1" dirty="0"/>
              <a:t> </a:t>
            </a:r>
            <a:r>
              <a:rPr lang="en-US" b="1" dirty="0" err="1"/>
              <a:t>trình</a:t>
            </a:r>
            <a:r>
              <a:rPr lang="en-US" b="1" dirty="0"/>
              <a:t> </a:t>
            </a:r>
            <a:r>
              <a:rPr lang="en-US" b="1" dirty="0" err="1"/>
              <a:t>tạo</a:t>
            </a:r>
            <a:r>
              <a:rPr lang="en-US" b="1" dirty="0"/>
              <a:t> email </a:t>
            </a:r>
            <a:r>
              <a:rPr lang="en-US" b="1" dirty="0" err="1"/>
              <a:t>phổ</a:t>
            </a:r>
            <a:r>
              <a:rPr lang="en-US" b="1" dirty="0"/>
              <a:t> </a:t>
            </a:r>
            <a:r>
              <a:rPr lang="en-US" b="1" dirty="0" err="1"/>
              <a:t>biến</a:t>
            </a:r>
            <a:r>
              <a:rPr lang="en-US" dirty="0"/>
              <a:t>: </a:t>
            </a:r>
          </a:p>
          <a:p>
            <a:pPr lvl="1"/>
            <a:r>
              <a:rPr lang="en-US" dirty="0"/>
              <a:t>Microsoft Outlook.com (formerly called Hotmail)</a:t>
            </a:r>
          </a:p>
          <a:p>
            <a:pPr lvl="1"/>
            <a:r>
              <a:rPr lang="en-US" dirty="0"/>
              <a:t>Google Gmail, </a:t>
            </a:r>
          </a:p>
          <a:p>
            <a:pPr lvl="1"/>
            <a:r>
              <a:rPr lang="en-US" dirty="0"/>
              <a:t>Apple Mail.</a:t>
            </a:r>
          </a:p>
          <a:p>
            <a:pPr algn="just"/>
            <a:r>
              <a:rPr lang="en-US" b="1" dirty="0" err="1"/>
              <a:t>Để</a:t>
            </a:r>
            <a:r>
              <a:rPr lang="en-US" b="1" dirty="0"/>
              <a:t> </a:t>
            </a:r>
            <a:r>
              <a:rPr lang="en-US" b="1" dirty="0" err="1"/>
              <a:t>sử</a:t>
            </a:r>
            <a:r>
              <a:rPr lang="en-US" b="1" dirty="0"/>
              <a:t> </a:t>
            </a:r>
            <a:r>
              <a:rPr lang="en-US" b="1" dirty="0" err="1"/>
              <a:t>dụng</a:t>
            </a:r>
            <a:r>
              <a:rPr lang="en-US" b="1" dirty="0"/>
              <a:t> email</a:t>
            </a:r>
            <a:r>
              <a:rPr lang="en-US" dirty="0"/>
              <a:t>, ng</a:t>
            </a:r>
            <a:r>
              <a:rPr lang="vi-VN" dirty="0"/>
              <a:t>ư</a:t>
            </a:r>
            <a:r>
              <a:rPr lang="en-US" dirty="0" err="1"/>
              <a:t>ời</a:t>
            </a:r>
            <a:r>
              <a:rPr lang="en-US" dirty="0"/>
              <a:t> </a:t>
            </a:r>
            <a:r>
              <a:rPr lang="en-US" dirty="0" err="1"/>
              <a:t>dùng</a:t>
            </a:r>
            <a:r>
              <a:rPr lang="en-US" dirty="0"/>
              <a:t> </a:t>
            </a:r>
            <a:r>
              <a:rPr lang="en-US" dirty="0" err="1"/>
              <a:t>cần</a:t>
            </a:r>
            <a:r>
              <a:rPr lang="en-US" dirty="0"/>
              <a:t> </a:t>
            </a:r>
            <a:r>
              <a:rPr lang="en-US" dirty="0" err="1"/>
              <a:t>phải</a:t>
            </a:r>
            <a:r>
              <a:rPr lang="en-US" dirty="0"/>
              <a:t> </a:t>
            </a:r>
            <a:r>
              <a:rPr lang="en-US" b="1" dirty="0" err="1"/>
              <a:t>tạo</a:t>
            </a:r>
            <a:r>
              <a:rPr lang="en-US" b="1" dirty="0"/>
              <a:t> </a:t>
            </a:r>
            <a:r>
              <a:rPr lang="en-US" b="1" dirty="0" err="1"/>
              <a:t>một</a:t>
            </a:r>
            <a:r>
              <a:rPr lang="en-US" b="1" dirty="0"/>
              <a:t> </a:t>
            </a:r>
            <a:r>
              <a:rPr lang="en-US" b="1" dirty="0" err="1"/>
              <a:t>tài</a:t>
            </a:r>
            <a:r>
              <a:rPr lang="en-US" b="1" dirty="0"/>
              <a:t> </a:t>
            </a:r>
            <a:r>
              <a:rPr lang="en-US" b="1" dirty="0" err="1"/>
              <a:t>khoản</a:t>
            </a:r>
            <a:r>
              <a:rPr lang="en-US" b="1" dirty="0"/>
              <a:t> </a:t>
            </a:r>
            <a:r>
              <a:rPr lang="en-US" dirty="0" err="1"/>
              <a:t>và</a:t>
            </a:r>
            <a:r>
              <a:rPr lang="en-US" dirty="0"/>
              <a:t> </a:t>
            </a:r>
            <a:r>
              <a:rPr lang="en-US" dirty="0" err="1"/>
              <a:t>chọn</a:t>
            </a:r>
            <a:r>
              <a:rPr lang="en-US" dirty="0"/>
              <a:t> username </a:t>
            </a:r>
            <a:r>
              <a:rPr lang="en-US" dirty="0" err="1"/>
              <a:t>và</a:t>
            </a:r>
            <a:r>
              <a:rPr lang="en-US" dirty="0"/>
              <a:t> password</a:t>
            </a:r>
          </a:p>
          <a:p>
            <a:pPr marL="0" indent="0" algn="just">
              <a:buNone/>
            </a:pPr>
            <a:r>
              <a:rPr lang="en-US" dirty="0"/>
              <a:t> </a:t>
            </a:r>
            <a:br>
              <a:rPr lang="en-US" dirty="0"/>
            </a:br>
            <a:endParaRPr lang="en-US" dirty="0"/>
          </a:p>
        </p:txBody>
      </p:sp>
    </p:spTree>
    <p:extLst>
      <p:ext uri="{BB962C8B-B14F-4D97-AF65-F5344CB8AC3E}">
        <p14:creationId xmlns:p14="http://schemas.microsoft.com/office/powerpoint/2010/main" val="2656824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E1548-29A8-45AB-B408-C8AB1ADFF125}"/>
              </a:ext>
            </a:extLst>
          </p:cNvPr>
          <p:cNvSpPr>
            <a:spLocks noGrp="1"/>
          </p:cNvSpPr>
          <p:nvPr>
            <p:ph type="title"/>
          </p:nvPr>
        </p:nvSpPr>
        <p:spPr/>
        <p:txBody>
          <a:bodyPr/>
          <a:lstStyle/>
          <a:p>
            <a:r>
              <a:rPr lang="en-US" dirty="0">
                <a:solidFill>
                  <a:srgbClr val="FF0000"/>
                </a:solidFill>
              </a:rPr>
              <a:t>Outlook.com </a:t>
            </a:r>
          </a:p>
        </p:txBody>
      </p:sp>
      <p:pic>
        <p:nvPicPr>
          <p:cNvPr id="5" name="Content Placeholder 4">
            <a:extLst>
              <a:ext uri="{FF2B5EF4-FFF2-40B4-BE49-F238E27FC236}">
                <a16:creationId xmlns:a16="http://schemas.microsoft.com/office/drawing/2014/main" id="{6736265F-141E-4586-BCA8-67A3694CE2BD}"/>
              </a:ext>
            </a:extLst>
          </p:cNvPr>
          <p:cNvPicPr>
            <a:picLocks noGrp="1" noChangeAspect="1"/>
          </p:cNvPicPr>
          <p:nvPr>
            <p:ph idx="1"/>
          </p:nvPr>
        </p:nvPicPr>
        <p:blipFill>
          <a:blip r:embed="rId2"/>
          <a:stretch>
            <a:fillRect/>
          </a:stretch>
        </p:blipFill>
        <p:spPr>
          <a:xfrm>
            <a:off x="1945758" y="1864543"/>
            <a:ext cx="7643001" cy="4465373"/>
          </a:xfrm>
        </p:spPr>
      </p:pic>
    </p:spTree>
    <p:extLst>
      <p:ext uri="{BB962C8B-B14F-4D97-AF65-F5344CB8AC3E}">
        <p14:creationId xmlns:p14="http://schemas.microsoft.com/office/powerpoint/2010/main" val="2382836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B6B2-A859-410A-AB17-85AA76EBE312}"/>
              </a:ext>
            </a:extLst>
          </p:cNvPr>
          <p:cNvSpPr>
            <a:spLocks noGrp="1"/>
          </p:cNvSpPr>
          <p:nvPr>
            <p:ph type="title"/>
          </p:nvPr>
        </p:nvSpPr>
        <p:spPr/>
        <p:txBody>
          <a:bodyPr/>
          <a:lstStyle/>
          <a:p>
            <a:r>
              <a:rPr lang="en-US" dirty="0" err="1"/>
              <a:t>Các</a:t>
            </a:r>
            <a:r>
              <a:rPr lang="en-US" dirty="0"/>
              <a:t> </a:t>
            </a:r>
            <a:r>
              <a:rPr lang="en-US" dirty="0" err="1"/>
              <a:t>thành</a:t>
            </a:r>
            <a:r>
              <a:rPr lang="en-US" dirty="0"/>
              <a:t> </a:t>
            </a:r>
            <a:r>
              <a:rPr lang="en-US" dirty="0" err="1"/>
              <a:t>phần</a:t>
            </a:r>
            <a:r>
              <a:rPr lang="en-US" dirty="0"/>
              <a:t> </a:t>
            </a:r>
            <a:r>
              <a:rPr lang="en-US" dirty="0" err="1"/>
              <a:t>trong</a:t>
            </a:r>
            <a:r>
              <a:rPr lang="en-US" dirty="0"/>
              <a:t> Email</a:t>
            </a:r>
          </a:p>
        </p:txBody>
      </p:sp>
      <p:sp>
        <p:nvSpPr>
          <p:cNvPr id="3" name="Content Placeholder 2">
            <a:extLst>
              <a:ext uri="{FF2B5EF4-FFF2-40B4-BE49-F238E27FC236}">
                <a16:creationId xmlns:a16="http://schemas.microsoft.com/office/drawing/2014/main" id="{77265153-9EF7-42ED-B58C-80527CF9E4B0}"/>
              </a:ext>
            </a:extLst>
          </p:cNvPr>
          <p:cNvSpPr>
            <a:spLocks noGrp="1"/>
          </p:cNvSpPr>
          <p:nvPr>
            <p:ph idx="1"/>
          </p:nvPr>
        </p:nvSpPr>
        <p:spPr/>
        <p:txBody>
          <a:bodyPr/>
          <a:lstStyle/>
          <a:p>
            <a:r>
              <a:rPr lang="vi-VN" b="1" dirty="0">
                <a:solidFill>
                  <a:srgbClr val="FF0000"/>
                </a:solidFill>
              </a:rPr>
              <a:t>Thông tin địa chỉ</a:t>
            </a:r>
            <a:r>
              <a:rPr lang="en-US" b="1" dirty="0"/>
              <a:t>: </a:t>
            </a:r>
            <a:r>
              <a:rPr lang="vi-VN" dirty="0"/>
              <a:t>phải nhập ít nhất một địa chỉ email </a:t>
            </a:r>
            <a:r>
              <a:rPr lang="en-US" dirty="0" err="1"/>
              <a:t>của</a:t>
            </a:r>
            <a:r>
              <a:rPr lang="en-US" dirty="0"/>
              <a:t> ng</a:t>
            </a:r>
            <a:r>
              <a:rPr lang="vi-VN" dirty="0"/>
              <a:t>ư</a:t>
            </a:r>
            <a:r>
              <a:rPr lang="en-US" dirty="0" err="1"/>
              <a:t>ời</a:t>
            </a:r>
            <a:r>
              <a:rPr lang="en-US" dirty="0"/>
              <a:t> </a:t>
            </a:r>
            <a:r>
              <a:rPr lang="en-US" dirty="0" err="1"/>
              <a:t>nhận</a:t>
            </a:r>
            <a:r>
              <a:rPr lang="vi-VN" dirty="0"/>
              <a:t>.</a:t>
            </a:r>
          </a:p>
          <a:p>
            <a:r>
              <a:rPr lang="en-US" dirty="0"/>
              <a:t>C</a:t>
            </a:r>
            <a:r>
              <a:rPr lang="vi-VN" dirty="0"/>
              <a:t>ó thể gửi </a:t>
            </a:r>
            <a:r>
              <a:rPr lang="en-US" dirty="0"/>
              <a:t>email </a:t>
            </a:r>
            <a:r>
              <a:rPr lang="vi-VN" dirty="0"/>
              <a:t>đến nhiều người bằng cách nhập tất cả địa chỉ email của họ</a:t>
            </a:r>
            <a:r>
              <a:rPr lang="en-US" dirty="0"/>
              <a:t>, </a:t>
            </a:r>
            <a:r>
              <a:rPr lang="en-US" dirty="0" err="1"/>
              <a:t>mỗi</a:t>
            </a:r>
            <a:r>
              <a:rPr lang="vi-VN" dirty="0"/>
              <a:t> địa chỉ </a:t>
            </a:r>
            <a:r>
              <a:rPr lang="en-US" dirty="0" err="1"/>
              <a:t>cách</a:t>
            </a:r>
            <a:r>
              <a:rPr lang="en-US" dirty="0"/>
              <a:t> </a:t>
            </a:r>
            <a:r>
              <a:rPr lang="en-US" dirty="0" err="1"/>
              <a:t>nhau</a:t>
            </a:r>
            <a:r>
              <a:rPr lang="en-US" dirty="0"/>
              <a:t> </a:t>
            </a:r>
            <a:r>
              <a:rPr lang="en-US" dirty="0" err="1"/>
              <a:t>bởi</a:t>
            </a:r>
            <a:r>
              <a:rPr lang="en-US" dirty="0"/>
              <a:t> </a:t>
            </a:r>
            <a:r>
              <a:rPr lang="en-US" dirty="0" err="1"/>
              <a:t>dấu</a:t>
            </a:r>
            <a:r>
              <a:rPr lang="en-US" dirty="0"/>
              <a:t> </a:t>
            </a:r>
            <a:r>
              <a:rPr lang="vi-VN" dirty="0"/>
              <a:t>dấu chấm phẩy</a:t>
            </a:r>
            <a:endParaRPr lang="en-US" dirty="0"/>
          </a:p>
        </p:txBody>
      </p:sp>
    </p:spTree>
    <p:extLst>
      <p:ext uri="{BB962C8B-B14F-4D97-AF65-F5344CB8AC3E}">
        <p14:creationId xmlns:p14="http://schemas.microsoft.com/office/powerpoint/2010/main" val="30529648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B6B2-A859-410A-AB17-85AA76EBE312}"/>
              </a:ext>
            </a:extLst>
          </p:cNvPr>
          <p:cNvSpPr>
            <a:spLocks noGrp="1"/>
          </p:cNvSpPr>
          <p:nvPr>
            <p:ph type="title"/>
          </p:nvPr>
        </p:nvSpPr>
        <p:spPr/>
        <p:txBody>
          <a:bodyPr/>
          <a:lstStyle/>
          <a:p>
            <a:r>
              <a:rPr lang="en-US" dirty="0" err="1"/>
              <a:t>Các</a:t>
            </a:r>
            <a:r>
              <a:rPr lang="en-US" dirty="0"/>
              <a:t> </a:t>
            </a:r>
            <a:r>
              <a:rPr lang="en-US" dirty="0" err="1"/>
              <a:t>thành</a:t>
            </a:r>
            <a:r>
              <a:rPr lang="en-US" dirty="0"/>
              <a:t> </a:t>
            </a:r>
            <a:r>
              <a:rPr lang="en-US" dirty="0" err="1"/>
              <a:t>phần</a:t>
            </a:r>
            <a:r>
              <a:rPr lang="en-US" dirty="0"/>
              <a:t> </a:t>
            </a:r>
            <a:r>
              <a:rPr lang="en-US" dirty="0" err="1"/>
              <a:t>trong</a:t>
            </a:r>
            <a:r>
              <a:rPr lang="en-US" dirty="0"/>
              <a:t> Email</a:t>
            </a:r>
          </a:p>
        </p:txBody>
      </p:sp>
      <p:sp>
        <p:nvSpPr>
          <p:cNvPr id="3" name="Content Placeholder 2">
            <a:extLst>
              <a:ext uri="{FF2B5EF4-FFF2-40B4-BE49-F238E27FC236}">
                <a16:creationId xmlns:a16="http://schemas.microsoft.com/office/drawing/2014/main" id="{77265153-9EF7-42ED-B58C-80527CF9E4B0}"/>
              </a:ext>
            </a:extLst>
          </p:cNvPr>
          <p:cNvSpPr>
            <a:spLocks noGrp="1"/>
          </p:cNvSpPr>
          <p:nvPr>
            <p:ph idx="1"/>
          </p:nvPr>
        </p:nvSpPr>
        <p:spPr/>
        <p:txBody>
          <a:bodyPr>
            <a:normAutofit/>
          </a:bodyPr>
          <a:lstStyle/>
          <a:p>
            <a:r>
              <a:rPr lang="vi-VN" b="1" dirty="0">
                <a:solidFill>
                  <a:srgbClr val="FF0000"/>
                </a:solidFill>
              </a:rPr>
              <a:t>Cc </a:t>
            </a:r>
            <a:r>
              <a:rPr lang="vi-VN" b="1" dirty="0"/>
              <a:t>là viết tắt của </a:t>
            </a:r>
            <a:r>
              <a:rPr lang="en-US" b="1" dirty="0"/>
              <a:t>“carbon copy”: </a:t>
            </a:r>
            <a:r>
              <a:rPr lang="vi-VN" dirty="0"/>
              <a:t>Khi nhập địa chỉ trong </a:t>
            </a:r>
            <a:r>
              <a:rPr lang="en-US" dirty="0" err="1"/>
              <a:t>mục</a:t>
            </a:r>
            <a:r>
              <a:rPr lang="vi-VN" dirty="0"/>
              <a:t> này, những người này sẽ nhận được một bản sao của email, nhưng rất có thể họ sẽ không trả lời.</a:t>
            </a:r>
            <a:endParaRPr lang="en-US" dirty="0"/>
          </a:p>
          <a:p>
            <a:r>
              <a:rPr lang="vi-VN" b="1" dirty="0">
                <a:solidFill>
                  <a:srgbClr val="FF0000"/>
                </a:solidFill>
              </a:rPr>
              <a:t>Bcc</a:t>
            </a:r>
            <a:r>
              <a:rPr lang="vi-VN" b="1" dirty="0"/>
              <a:t> là viết tắt của </a:t>
            </a:r>
            <a:r>
              <a:rPr lang="en-US" b="1" dirty="0"/>
              <a:t>“blind carbon copy”: </a:t>
            </a:r>
            <a:r>
              <a:rPr lang="vi-VN" dirty="0"/>
              <a:t>Khi nhập địa chỉ trong </a:t>
            </a:r>
            <a:r>
              <a:rPr lang="en-US" dirty="0" err="1"/>
              <a:t>mục</a:t>
            </a:r>
            <a:r>
              <a:rPr lang="vi-VN" dirty="0"/>
              <a:t> này, những người này sẽ nhận được một bản sao của email, nhưng không ai có thể thấy địa chỉ của họ. </a:t>
            </a:r>
            <a:endParaRPr lang="en-US" dirty="0"/>
          </a:p>
        </p:txBody>
      </p:sp>
    </p:spTree>
    <p:extLst>
      <p:ext uri="{BB962C8B-B14F-4D97-AF65-F5344CB8AC3E}">
        <p14:creationId xmlns:p14="http://schemas.microsoft.com/office/powerpoint/2010/main" val="2251972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AE17-B9D3-40B4-A525-E58CD1D38D0B}"/>
              </a:ext>
            </a:extLst>
          </p:cNvPr>
          <p:cNvSpPr>
            <a:spLocks noGrp="1"/>
          </p:cNvSpPr>
          <p:nvPr>
            <p:ph type="title"/>
          </p:nvPr>
        </p:nvSpPr>
        <p:spPr/>
        <p:txBody>
          <a:bodyPr/>
          <a:lstStyle/>
          <a:p>
            <a:r>
              <a:rPr lang="en-US" dirty="0" err="1"/>
              <a:t>Các</a:t>
            </a:r>
            <a:r>
              <a:rPr lang="en-US" dirty="0"/>
              <a:t> </a:t>
            </a:r>
            <a:r>
              <a:rPr lang="en-US" dirty="0" err="1"/>
              <a:t>thành</a:t>
            </a:r>
            <a:r>
              <a:rPr lang="en-US" dirty="0"/>
              <a:t> </a:t>
            </a:r>
            <a:r>
              <a:rPr lang="en-US" dirty="0" err="1"/>
              <a:t>phần</a:t>
            </a:r>
            <a:r>
              <a:rPr lang="en-US" dirty="0"/>
              <a:t> </a:t>
            </a:r>
            <a:r>
              <a:rPr lang="en-US" dirty="0" err="1"/>
              <a:t>trong</a:t>
            </a:r>
            <a:r>
              <a:rPr lang="en-US" dirty="0"/>
              <a:t> Email</a:t>
            </a:r>
          </a:p>
        </p:txBody>
      </p:sp>
      <p:sp>
        <p:nvSpPr>
          <p:cNvPr id="3" name="Content Placeholder 2">
            <a:extLst>
              <a:ext uri="{FF2B5EF4-FFF2-40B4-BE49-F238E27FC236}">
                <a16:creationId xmlns:a16="http://schemas.microsoft.com/office/drawing/2014/main" id="{879F46EE-6472-4FEA-972C-4867A3C61DA4}"/>
              </a:ext>
            </a:extLst>
          </p:cNvPr>
          <p:cNvSpPr>
            <a:spLocks noGrp="1"/>
          </p:cNvSpPr>
          <p:nvPr>
            <p:ph idx="1"/>
          </p:nvPr>
        </p:nvSpPr>
        <p:spPr/>
        <p:txBody>
          <a:bodyPr>
            <a:normAutofit/>
          </a:bodyPr>
          <a:lstStyle/>
          <a:p>
            <a:pPr algn="just">
              <a:lnSpc>
                <a:spcPct val="120000"/>
              </a:lnSpc>
            </a:pPr>
            <a:r>
              <a:rPr lang="en-US" b="1" dirty="0">
                <a:solidFill>
                  <a:srgbClr val="FF0000"/>
                </a:solidFill>
              </a:rPr>
              <a:t>Subject: </a:t>
            </a:r>
            <a:r>
              <a:rPr lang="en-US" dirty="0" err="1"/>
              <a:t>chủ</a:t>
            </a:r>
            <a:r>
              <a:rPr lang="en-US" dirty="0"/>
              <a:t> </a:t>
            </a:r>
            <a:r>
              <a:rPr lang="en-US" dirty="0" err="1"/>
              <a:t>đề</a:t>
            </a:r>
            <a:r>
              <a:rPr lang="en-US" dirty="0"/>
              <a:t> </a:t>
            </a:r>
            <a:r>
              <a:rPr lang="en-US" dirty="0" err="1"/>
              <a:t>ngắn</a:t>
            </a:r>
            <a:r>
              <a:rPr lang="en-US" dirty="0"/>
              <a:t> </a:t>
            </a:r>
            <a:r>
              <a:rPr lang="en-US" dirty="0" err="1"/>
              <a:t>gọn</a:t>
            </a:r>
            <a:r>
              <a:rPr lang="en-US" dirty="0"/>
              <a:t> </a:t>
            </a:r>
            <a:r>
              <a:rPr lang="en-US" dirty="0" err="1"/>
              <a:t>của</a:t>
            </a:r>
            <a:r>
              <a:rPr lang="en-US" dirty="0"/>
              <a:t> email.</a:t>
            </a:r>
          </a:p>
          <a:p>
            <a:pPr algn="just">
              <a:lnSpc>
                <a:spcPct val="120000"/>
              </a:lnSpc>
            </a:pPr>
            <a:r>
              <a:rPr lang="en-US" b="1" dirty="0">
                <a:solidFill>
                  <a:srgbClr val="FF0000"/>
                </a:solidFill>
              </a:rPr>
              <a:t>Body</a:t>
            </a:r>
            <a:r>
              <a:rPr lang="en-US" dirty="0"/>
              <a:t>: </a:t>
            </a:r>
            <a:r>
              <a:rPr lang="en-US" dirty="0" err="1"/>
              <a:t>đây</a:t>
            </a:r>
            <a:r>
              <a:rPr lang="en-US" dirty="0"/>
              <a:t> </a:t>
            </a:r>
            <a:r>
              <a:rPr lang="en-US" dirty="0" err="1"/>
              <a:t>là</a:t>
            </a:r>
            <a:r>
              <a:rPr lang="en-US" dirty="0"/>
              <a:t> </a:t>
            </a:r>
            <a:r>
              <a:rPr lang="en-US" dirty="0" err="1"/>
              <a:t>nội</a:t>
            </a:r>
            <a:r>
              <a:rPr lang="en-US" dirty="0"/>
              <a:t> dung </a:t>
            </a:r>
            <a:r>
              <a:rPr lang="en-US" dirty="0" err="1"/>
              <a:t>chính</a:t>
            </a:r>
            <a:r>
              <a:rPr lang="en-US" dirty="0"/>
              <a:t> </a:t>
            </a:r>
            <a:r>
              <a:rPr lang="en-US" dirty="0" err="1"/>
              <a:t>của</a:t>
            </a:r>
            <a:r>
              <a:rPr lang="en-US" dirty="0"/>
              <a:t> email</a:t>
            </a:r>
          </a:p>
          <a:p>
            <a:pPr algn="just">
              <a:lnSpc>
                <a:spcPct val="120000"/>
              </a:lnSpc>
            </a:pPr>
            <a:r>
              <a:rPr lang="en-US" b="1" dirty="0" err="1"/>
              <a:t>Ngoài</a:t>
            </a:r>
            <a:r>
              <a:rPr lang="en-US" b="1" dirty="0"/>
              <a:t> ra Email </a:t>
            </a:r>
            <a:r>
              <a:rPr lang="en-US" b="1" dirty="0" err="1"/>
              <a:t>cũng</a:t>
            </a:r>
            <a:r>
              <a:rPr lang="en-US" b="1" dirty="0"/>
              <a:t> </a:t>
            </a:r>
            <a:r>
              <a:rPr lang="en-US" b="1" dirty="0" err="1"/>
              <a:t>gồm</a:t>
            </a:r>
            <a:r>
              <a:rPr lang="en-US" b="1" dirty="0"/>
              <a:t> </a:t>
            </a:r>
            <a:r>
              <a:rPr lang="en-US" b="1" dirty="0" err="1"/>
              <a:t>các</a:t>
            </a:r>
            <a:r>
              <a:rPr lang="en-US" b="1" dirty="0"/>
              <a:t> </a:t>
            </a:r>
            <a:r>
              <a:rPr lang="en-US" b="1" dirty="0" err="1"/>
              <a:t>thành</a:t>
            </a:r>
            <a:r>
              <a:rPr lang="en-US" b="1" dirty="0"/>
              <a:t> </a:t>
            </a:r>
            <a:r>
              <a:rPr lang="en-US" b="1" dirty="0" err="1"/>
              <a:t>phần</a:t>
            </a:r>
            <a:r>
              <a:rPr lang="en-US" dirty="0"/>
              <a:t>:</a:t>
            </a:r>
          </a:p>
          <a:p>
            <a:pPr marL="690563" lvl="1" indent="-300038" algn="just">
              <a:lnSpc>
                <a:spcPct val="120000"/>
              </a:lnSpc>
            </a:pPr>
            <a:r>
              <a:rPr lang="vi-VN" sz="2400" b="1" i="1" dirty="0">
                <a:solidFill>
                  <a:srgbClr val="FF0000"/>
                </a:solidFill>
              </a:rPr>
              <a:t>Chữ ký</a:t>
            </a:r>
            <a:r>
              <a:rPr lang="en-US" sz="2400" dirty="0"/>
              <a:t>: </a:t>
            </a:r>
            <a:r>
              <a:rPr lang="vi-VN" sz="2400" dirty="0"/>
              <a:t>gồm tên và thông tin liên lạc của </a:t>
            </a:r>
            <a:r>
              <a:rPr lang="en-US" sz="2400" dirty="0"/>
              <a:t>ng</a:t>
            </a:r>
            <a:r>
              <a:rPr lang="vi-VN" sz="2400" dirty="0"/>
              <a:t>ư</a:t>
            </a:r>
            <a:r>
              <a:rPr lang="en-US" sz="2400" dirty="0" err="1"/>
              <a:t>ời</a:t>
            </a:r>
            <a:r>
              <a:rPr lang="en-US" sz="2400" dirty="0"/>
              <a:t> </a:t>
            </a:r>
            <a:r>
              <a:rPr lang="en-US" sz="2400" dirty="0" err="1"/>
              <a:t>gửi</a:t>
            </a:r>
            <a:r>
              <a:rPr lang="en-US" sz="2400" dirty="0"/>
              <a:t>, </a:t>
            </a:r>
            <a:r>
              <a:rPr lang="vi-VN" sz="2400" dirty="0"/>
              <a:t>được thêm vào cuối email. Chữ ký là không bắt buộc</a:t>
            </a:r>
            <a:r>
              <a:rPr lang="en-US" sz="2400" dirty="0"/>
              <a:t>.</a:t>
            </a:r>
          </a:p>
          <a:p>
            <a:pPr marL="690563" lvl="1" indent="-300038" algn="just">
              <a:lnSpc>
                <a:spcPct val="120000"/>
              </a:lnSpc>
            </a:pPr>
            <a:r>
              <a:rPr lang="en-US" sz="2400" b="1" i="1" dirty="0" err="1">
                <a:solidFill>
                  <a:srgbClr val="FF0000"/>
                </a:solidFill>
              </a:rPr>
              <a:t>Tập</a:t>
            </a:r>
            <a:r>
              <a:rPr lang="en-US" sz="2400" b="1" i="1" dirty="0">
                <a:solidFill>
                  <a:srgbClr val="FF0000"/>
                </a:solidFill>
              </a:rPr>
              <a:t> tin</a:t>
            </a:r>
            <a:r>
              <a:rPr lang="vi-VN" sz="2400" b="1" i="1" dirty="0">
                <a:solidFill>
                  <a:srgbClr val="FF0000"/>
                </a:solidFill>
              </a:rPr>
              <a:t> đính kèm</a:t>
            </a:r>
            <a:r>
              <a:rPr lang="en-US" sz="2400" dirty="0"/>
              <a:t>: </a:t>
            </a:r>
            <a:r>
              <a:rPr lang="vi-VN" sz="2400" dirty="0"/>
              <a:t>gửi cùng </a:t>
            </a:r>
            <a:r>
              <a:rPr lang="en-US" sz="2400" dirty="0" err="1"/>
              <a:t>với</a:t>
            </a:r>
            <a:r>
              <a:rPr lang="en-US" sz="2400" dirty="0"/>
              <a:t> </a:t>
            </a:r>
            <a:r>
              <a:rPr lang="vi-VN" sz="2400" dirty="0"/>
              <a:t>email</a:t>
            </a:r>
            <a:r>
              <a:rPr lang="en-US" sz="2400" dirty="0"/>
              <a:t>, </a:t>
            </a:r>
            <a:r>
              <a:rPr lang="vi-VN" sz="2400" dirty="0"/>
              <a:t>có thể </a:t>
            </a:r>
            <a:r>
              <a:rPr lang="en-US" sz="2400" dirty="0" err="1"/>
              <a:t>là</a:t>
            </a:r>
            <a:r>
              <a:rPr lang="en-US" sz="2400" dirty="0"/>
              <a:t> </a:t>
            </a:r>
            <a:r>
              <a:rPr lang="vi-VN" sz="2400" dirty="0"/>
              <a:t>hình ảnh, bản đồ hoặc tài liệu.</a:t>
            </a:r>
            <a:endParaRPr lang="en-US" sz="2400" dirty="0"/>
          </a:p>
        </p:txBody>
      </p:sp>
    </p:spTree>
    <p:extLst>
      <p:ext uri="{BB962C8B-B14F-4D97-AF65-F5344CB8AC3E}">
        <p14:creationId xmlns:p14="http://schemas.microsoft.com/office/powerpoint/2010/main" val="1352190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C03A-B153-4D2F-ADDA-A462F3C48A12}"/>
              </a:ext>
            </a:extLst>
          </p:cNvPr>
          <p:cNvSpPr>
            <a:spLocks noGrp="1"/>
          </p:cNvSpPr>
          <p:nvPr>
            <p:ph type="title"/>
          </p:nvPr>
        </p:nvSpPr>
        <p:spPr/>
        <p:txBody>
          <a:bodyPr/>
          <a:lstStyle/>
          <a:p>
            <a:r>
              <a:rPr lang="en-US" dirty="0" err="1"/>
              <a:t>Trả</a:t>
            </a:r>
            <a:r>
              <a:rPr lang="en-US" dirty="0"/>
              <a:t> </a:t>
            </a:r>
            <a:r>
              <a:rPr lang="en-US" dirty="0" err="1"/>
              <a:t>lời</a:t>
            </a:r>
            <a:r>
              <a:rPr lang="en-US" dirty="0"/>
              <a:t> Email</a:t>
            </a:r>
          </a:p>
        </p:txBody>
      </p:sp>
      <p:sp>
        <p:nvSpPr>
          <p:cNvPr id="3" name="Content Placeholder 2">
            <a:extLst>
              <a:ext uri="{FF2B5EF4-FFF2-40B4-BE49-F238E27FC236}">
                <a16:creationId xmlns:a16="http://schemas.microsoft.com/office/drawing/2014/main" id="{CAC640C6-FB9B-46B6-95B2-2BD6DA5E43A1}"/>
              </a:ext>
            </a:extLst>
          </p:cNvPr>
          <p:cNvSpPr>
            <a:spLocks noGrp="1"/>
          </p:cNvSpPr>
          <p:nvPr>
            <p:ph idx="1"/>
          </p:nvPr>
        </p:nvSpPr>
        <p:spPr/>
        <p:txBody>
          <a:bodyPr>
            <a:normAutofit/>
          </a:bodyPr>
          <a:lstStyle/>
          <a:p>
            <a:r>
              <a:rPr lang="en-US" b="1" dirty="0" err="1"/>
              <a:t>Các</a:t>
            </a:r>
            <a:r>
              <a:rPr lang="en-US" b="1" dirty="0"/>
              <a:t> </a:t>
            </a:r>
            <a:r>
              <a:rPr lang="en-US" b="1" dirty="0" err="1"/>
              <a:t>tùy</a:t>
            </a:r>
            <a:r>
              <a:rPr lang="en-US" b="1" dirty="0"/>
              <a:t> </a:t>
            </a:r>
            <a:r>
              <a:rPr lang="en-US" b="1" dirty="0" err="1"/>
              <a:t>chọn</a:t>
            </a:r>
            <a:r>
              <a:rPr lang="en-US" b="1" dirty="0"/>
              <a:t> </a:t>
            </a:r>
            <a:r>
              <a:rPr lang="en-US" b="1" dirty="0" err="1"/>
              <a:t>khi</a:t>
            </a:r>
            <a:r>
              <a:rPr lang="en-US" b="1" dirty="0"/>
              <a:t> </a:t>
            </a:r>
            <a:r>
              <a:rPr lang="vi-VN" b="1" dirty="0"/>
              <a:t>trả lời </a:t>
            </a:r>
            <a:r>
              <a:rPr lang="en-US" b="1" dirty="0"/>
              <a:t>Email</a:t>
            </a:r>
            <a:r>
              <a:rPr lang="en-US" dirty="0"/>
              <a:t>:</a:t>
            </a:r>
          </a:p>
          <a:p>
            <a:pPr lvl="1"/>
            <a:r>
              <a:rPr lang="en-US" dirty="0"/>
              <a:t>C</a:t>
            </a:r>
            <a:r>
              <a:rPr lang="vi-VN" dirty="0"/>
              <a:t>hỉ trả lời người đã gửi </a:t>
            </a:r>
            <a:r>
              <a:rPr lang="en-US" dirty="0"/>
              <a:t>Email click </a:t>
            </a:r>
            <a:r>
              <a:rPr lang="en-US" dirty="0" err="1"/>
              <a:t>nút</a:t>
            </a:r>
            <a:r>
              <a:rPr lang="en-US" dirty="0"/>
              <a:t> </a:t>
            </a:r>
            <a:r>
              <a:rPr lang="en-US" b="1" dirty="0">
                <a:solidFill>
                  <a:srgbClr val="FF0000"/>
                </a:solidFill>
              </a:rPr>
              <a:t>Reply</a:t>
            </a:r>
            <a:endParaRPr lang="en-US" dirty="0"/>
          </a:p>
          <a:p>
            <a:pPr lvl="1"/>
            <a:r>
              <a:rPr lang="en-US" dirty="0"/>
              <a:t>H</a:t>
            </a:r>
            <a:r>
              <a:rPr lang="vi-VN" dirty="0"/>
              <a:t>oặc</a:t>
            </a:r>
            <a:r>
              <a:rPr lang="en-US" dirty="0"/>
              <a:t> </a:t>
            </a:r>
            <a:r>
              <a:rPr lang="vi-VN" dirty="0"/>
              <a:t>trả lời tất cả những người nhận được </a:t>
            </a:r>
            <a:r>
              <a:rPr lang="en-US" dirty="0"/>
              <a:t>email </a:t>
            </a:r>
            <a:r>
              <a:rPr lang="en-US" dirty="0" err="1"/>
              <a:t>gốc</a:t>
            </a:r>
            <a:r>
              <a:rPr lang="en-US" dirty="0"/>
              <a:t>: click </a:t>
            </a:r>
            <a:r>
              <a:rPr lang="en-US" dirty="0" err="1"/>
              <a:t>nút</a:t>
            </a:r>
            <a:r>
              <a:rPr lang="en-US" dirty="0"/>
              <a:t> </a:t>
            </a:r>
            <a:r>
              <a:rPr lang="en-US" b="1" dirty="0">
                <a:solidFill>
                  <a:srgbClr val="FF0000"/>
                </a:solidFill>
              </a:rPr>
              <a:t>Reply All</a:t>
            </a:r>
            <a:endParaRPr lang="en-US" dirty="0"/>
          </a:p>
          <a:p>
            <a:pPr marL="390525" lvl="1" indent="0">
              <a:buNone/>
            </a:pPr>
            <a:br>
              <a:rPr lang="en-US" dirty="0"/>
            </a:br>
            <a:endParaRPr lang="en-US" b="1" dirty="0"/>
          </a:p>
          <a:p>
            <a:endParaRPr lang="en-US" dirty="0"/>
          </a:p>
        </p:txBody>
      </p:sp>
    </p:spTree>
    <p:extLst>
      <p:ext uri="{BB962C8B-B14F-4D97-AF65-F5344CB8AC3E}">
        <p14:creationId xmlns:p14="http://schemas.microsoft.com/office/powerpoint/2010/main" val="3908847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F6D8-4FE6-413E-B458-27BFFCDF7ED0}"/>
              </a:ext>
            </a:extLst>
          </p:cNvPr>
          <p:cNvSpPr>
            <a:spLocks noGrp="1"/>
          </p:cNvSpPr>
          <p:nvPr>
            <p:ph type="title"/>
          </p:nvPr>
        </p:nvSpPr>
        <p:spPr/>
        <p:txBody>
          <a:bodyPr/>
          <a:lstStyle/>
          <a:p>
            <a:r>
              <a:rPr lang="en-US" dirty="0" err="1"/>
              <a:t>Các</a:t>
            </a:r>
            <a:r>
              <a:rPr lang="en-US" dirty="0"/>
              <a:t> </a:t>
            </a:r>
            <a:r>
              <a:rPr lang="en-US" dirty="0" err="1"/>
              <a:t>khái</a:t>
            </a:r>
            <a:r>
              <a:rPr lang="en-US" dirty="0"/>
              <a:t> </a:t>
            </a:r>
            <a:r>
              <a:rPr lang="en-US" dirty="0" err="1"/>
              <a:t>niệm</a:t>
            </a:r>
            <a:r>
              <a:rPr lang="en-US" dirty="0"/>
              <a:t> c</a:t>
            </a:r>
            <a:r>
              <a:rPr lang="vi-VN" dirty="0"/>
              <a:t>ơ</a:t>
            </a:r>
            <a:r>
              <a:rPr lang="en-US" dirty="0"/>
              <a:t> </a:t>
            </a:r>
            <a:r>
              <a:rPr lang="en-US" dirty="0" err="1"/>
              <a:t>bản</a:t>
            </a:r>
            <a:endParaRPr lang="en-US" dirty="0"/>
          </a:p>
        </p:txBody>
      </p:sp>
      <p:sp>
        <p:nvSpPr>
          <p:cNvPr id="3" name="Content Placeholder 2">
            <a:extLst>
              <a:ext uri="{FF2B5EF4-FFF2-40B4-BE49-F238E27FC236}">
                <a16:creationId xmlns:a16="http://schemas.microsoft.com/office/drawing/2014/main" id="{D9973A24-5132-4866-B384-BECDB310E499}"/>
              </a:ext>
            </a:extLst>
          </p:cNvPr>
          <p:cNvSpPr>
            <a:spLocks noGrp="1"/>
          </p:cNvSpPr>
          <p:nvPr>
            <p:ph idx="1"/>
          </p:nvPr>
        </p:nvSpPr>
        <p:spPr/>
        <p:txBody>
          <a:bodyPr>
            <a:normAutofit/>
          </a:bodyPr>
          <a:lstStyle/>
          <a:p>
            <a:pPr algn="just">
              <a:lnSpc>
                <a:spcPct val="100000"/>
              </a:lnSpc>
            </a:pPr>
            <a:r>
              <a:rPr lang="vi-VN" b="1" dirty="0">
                <a:solidFill>
                  <a:srgbClr val="FF0000"/>
                </a:solidFill>
              </a:rPr>
              <a:t>Bộ định tuyến </a:t>
            </a:r>
            <a:r>
              <a:rPr lang="en-US" b="1" dirty="0">
                <a:solidFill>
                  <a:srgbClr val="FF0000"/>
                </a:solidFill>
              </a:rPr>
              <a:t>(Routers)</a:t>
            </a:r>
            <a:r>
              <a:rPr lang="en-US" b="1" dirty="0"/>
              <a:t>: </a:t>
            </a:r>
            <a:r>
              <a:rPr lang="vi-VN" b="1" dirty="0"/>
              <a:t>là một thiết bị mạng </a:t>
            </a:r>
            <a:r>
              <a:rPr lang="vi-VN" b="1" i="1" dirty="0"/>
              <a:t>chuyển tiếp các gói dữ liệu </a:t>
            </a:r>
            <a:r>
              <a:rPr lang="vi-VN" dirty="0"/>
              <a:t>giữa các mạng máy tính. </a:t>
            </a:r>
            <a:endParaRPr lang="en-US" dirty="0"/>
          </a:p>
        </p:txBody>
      </p:sp>
      <p:pic>
        <p:nvPicPr>
          <p:cNvPr id="5" name="Picture 4">
            <a:extLst>
              <a:ext uri="{FF2B5EF4-FFF2-40B4-BE49-F238E27FC236}">
                <a16:creationId xmlns:a16="http://schemas.microsoft.com/office/drawing/2014/main" id="{1A455CEF-D26B-4417-B116-8618FF93270C}"/>
              </a:ext>
            </a:extLst>
          </p:cNvPr>
          <p:cNvPicPr>
            <a:picLocks noChangeAspect="1"/>
          </p:cNvPicPr>
          <p:nvPr/>
        </p:nvPicPr>
        <p:blipFill>
          <a:blip r:embed="rId2"/>
          <a:stretch>
            <a:fillRect/>
          </a:stretch>
        </p:blipFill>
        <p:spPr>
          <a:xfrm>
            <a:off x="2852882" y="3036454"/>
            <a:ext cx="6781800" cy="3352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4149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A792-14C4-4026-A4DC-EEEDAC36B6CA}"/>
              </a:ext>
            </a:extLst>
          </p:cNvPr>
          <p:cNvSpPr>
            <a:spLocks noGrp="1"/>
          </p:cNvSpPr>
          <p:nvPr>
            <p:ph type="title"/>
          </p:nvPr>
        </p:nvSpPr>
        <p:spPr/>
        <p:txBody>
          <a:bodyPr/>
          <a:lstStyle/>
          <a:p>
            <a:r>
              <a:rPr lang="en-US" dirty="0" err="1"/>
              <a:t>Tìm</a:t>
            </a:r>
            <a:r>
              <a:rPr lang="en-US" dirty="0"/>
              <a:t> </a:t>
            </a:r>
            <a:r>
              <a:rPr lang="en-US" dirty="0" err="1"/>
              <a:t>kiếm</a:t>
            </a:r>
            <a:r>
              <a:rPr lang="en-US" dirty="0"/>
              <a:t> </a:t>
            </a:r>
            <a:r>
              <a:rPr lang="en-US" dirty="0" err="1"/>
              <a:t>trên</a:t>
            </a:r>
            <a:r>
              <a:rPr lang="en-US" dirty="0"/>
              <a:t> Internet</a:t>
            </a:r>
          </a:p>
        </p:txBody>
      </p:sp>
      <p:sp>
        <p:nvSpPr>
          <p:cNvPr id="3" name="Content Placeholder 2">
            <a:extLst>
              <a:ext uri="{FF2B5EF4-FFF2-40B4-BE49-F238E27FC236}">
                <a16:creationId xmlns:a16="http://schemas.microsoft.com/office/drawing/2014/main" id="{9926CC21-39E1-46F4-A885-23244DD8C9D0}"/>
              </a:ext>
            </a:extLst>
          </p:cNvPr>
          <p:cNvSpPr>
            <a:spLocks noGrp="1"/>
          </p:cNvSpPr>
          <p:nvPr>
            <p:ph idx="1"/>
          </p:nvPr>
        </p:nvSpPr>
        <p:spPr/>
        <p:txBody>
          <a:bodyPr/>
          <a:lstStyle/>
          <a:p>
            <a:pPr algn="just"/>
            <a:r>
              <a:rPr lang="vi-VN" dirty="0"/>
              <a:t>Hàng triệu máy chủ web trên toàn thế giới được kết nối qua Internet. Trung bình, mỗi máy chủ lưu trữ một nghìn trang web trở lên.</a:t>
            </a:r>
            <a:endParaRPr lang="en-US" dirty="0"/>
          </a:p>
          <a:p>
            <a:pPr algn="just"/>
            <a:r>
              <a:rPr lang="vi-VN" dirty="0"/>
              <a:t>Một trong những mục đích chính của việc tạo ra một trang web là để chia sẻ thông tin với những người khác. Thiết kế của các trang trên một trang web sẽ khác nhau tùy thuộc vào tổ chức và mục đích của doanh nghiệp hoặc dịch vụ</a:t>
            </a:r>
            <a:endParaRPr lang="en-US" dirty="0"/>
          </a:p>
        </p:txBody>
      </p:sp>
    </p:spTree>
    <p:extLst>
      <p:ext uri="{BB962C8B-B14F-4D97-AF65-F5344CB8AC3E}">
        <p14:creationId xmlns:p14="http://schemas.microsoft.com/office/powerpoint/2010/main" val="1368941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31C9-5D1B-4CD3-9A06-44706710A8FC}"/>
              </a:ext>
            </a:extLst>
          </p:cNvPr>
          <p:cNvSpPr>
            <a:spLocks noGrp="1"/>
          </p:cNvSpPr>
          <p:nvPr>
            <p:ph type="title"/>
          </p:nvPr>
        </p:nvSpPr>
        <p:spPr/>
        <p:txBody>
          <a:bodyPr/>
          <a:lstStyle/>
          <a:p>
            <a:r>
              <a:rPr lang="en-US" dirty="0" err="1"/>
              <a:t>Tìm</a:t>
            </a:r>
            <a:r>
              <a:rPr lang="en-US" dirty="0"/>
              <a:t> </a:t>
            </a:r>
            <a:r>
              <a:rPr lang="en-US" dirty="0" err="1"/>
              <a:t>kiếm</a:t>
            </a:r>
            <a:r>
              <a:rPr lang="en-US" dirty="0"/>
              <a:t> </a:t>
            </a:r>
            <a:r>
              <a:rPr lang="en-US" dirty="0" err="1"/>
              <a:t>trên</a:t>
            </a:r>
            <a:r>
              <a:rPr lang="en-US" dirty="0"/>
              <a:t> Internet</a:t>
            </a:r>
          </a:p>
        </p:txBody>
      </p:sp>
      <p:sp>
        <p:nvSpPr>
          <p:cNvPr id="3" name="Content Placeholder 2">
            <a:extLst>
              <a:ext uri="{FF2B5EF4-FFF2-40B4-BE49-F238E27FC236}">
                <a16:creationId xmlns:a16="http://schemas.microsoft.com/office/drawing/2014/main" id="{BB86CFBA-67BE-4C3F-907A-E5074874A7B1}"/>
              </a:ext>
            </a:extLst>
          </p:cNvPr>
          <p:cNvSpPr>
            <a:spLocks noGrp="1"/>
          </p:cNvSpPr>
          <p:nvPr>
            <p:ph idx="1"/>
          </p:nvPr>
        </p:nvSpPr>
        <p:spPr/>
        <p:txBody>
          <a:bodyPr>
            <a:normAutofit fontScale="92500" lnSpcReduction="10000"/>
          </a:bodyPr>
          <a:lstStyle/>
          <a:p>
            <a:pPr algn="just"/>
            <a:r>
              <a:rPr lang="en-US" dirty="0" err="1"/>
              <a:t>Các</a:t>
            </a:r>
            <a:r>
              <a:rPr lang="en-US" dirty="0"/>
              <a:t> </a:t>
            </a:r>
            <a:r>
              <a:rPr lang="en-US" dirty="0" err="1"/>
              <a:t>loại</a:t>
            </a:r>
            <a:r>
              <a:rPr lang="en-US" dirty="0"/>
              <a:t> </a:t>
            </a:r>
            <a:r>
              <a:rPr lang="en-US" dirty="0" err="1"/>
              <a:t>trang</a:t>
            </a:r>
            <a:r>
              <a:rPr lang="en-US" dirty="0"/>
              <a:t> web </a:t>
            </a:r>
            <a:r>
              <a:rPr lang="en-US" dirty="0" err="1"/>
              <a:t>khác</a:t>
            </a:r>
            <a:r>
              <a:rPr lang="en-US" dirty="0"/>
              <a:t> </a:t>
            </a:r>
            <a:r>
              <a:rPr lang="en-US" dirty="0" err="1"/>
              <a:t>nhau</a:t>
            </a:r>
            <a:r>
              <a:rPr lang="en-US" dirty="0"/>
              <a:t> </a:t>
            </a:r>
            <a:r>
              <a:rPr lang="en-US" dirty="0" err="1"/>
              <a:t>chứa</a:t>
            </a:r>
            <a:r>
              <a:rPr lang="en-US" dirty="0"/>
              <a:t> </a:t>
            </a:r>
            <a:r>
              <a:rPr lang="en-US" dirty="0" err="1"/>
              <a:t>các</a:t>
            </a:r>
            <a:r>
              <a:rPr lang="en-US" dirty="0"/>
              <a:t> </a:t>
            </a:r>
            <a:r>
              <a:rPr lang="en-US" dirty="0" err="1"/>
              <a:t>loại</a:t>
            </a:r>
            <a:r>
              <a:rPr lang="en-US" dirty="0"/>
              <a:t> </a:t>
            </a:r>
            <a:r>
              <a:rPr lang="en-US" dirty="0" err="1"/>
              <a:t>thông</a:t>
            </a:r>
            <a:r>
              <a:rPr lang="en-US" dirty="0"/>
              <a:t> tin </a:t>
            </a:r>
            <a:r>
              <a:rPr lang="en-US" dirty="0" err="1"/>
              <a:t>khác</a:t>
            </a:r>
            <a:r>
              <a:rPr lang="en-US" dirty="0"/>
              <a:t> </a:t>
            </a:r>
            <a:r>
              <a:rPr lang="en-US" dirty="0" err="1"/>
              <a:t>nhau</a:t>
            </a:r>
            <a:r>
              <a:rPr lang="en-US" dirty="0"/>
              <a:t>:</a:t>
            </a:r>
          </a:p>
          <a:p>
            <a:pPr lvl="1" algn="just"/>
            <a:r>
              <a:rPr lang="vi-VN" b="1" dirty="0"/>
              <a:t>Các trang web kinh doanh</a:t>
            </a:r>
            <a:r>
              <a:rPr lang="en-US" dirty="0"/>
              <a:t>: </a:t>
            </a:r>
            <a:r>
              <a:rPr lang="en-US" dirty="0" err="1"/>
              <a:t>gồm</a:t>
            </a:r>
            <a:r>
              <a:rPr lang="en-US" dirty="0"/>
              <a:t> </a:t>
            </a:r>
            <a:r>
              <a:rPr lang="vi-VN" dirty="0"/>
              <a:t>các trang mô tả công ty và các sản phẩm hoặc dịch vụ của công ty, các khu vực để phản hồi hoặc mua hàng trực tuyến.</a:t>
            </a:r>
          </a:p>
          <a:p>
            <a:pPr lvl="1" algn="just"/>
            <a:r>
              <a:rPr lang="vi-VN" b="1" dirty="0"/>
              <a:t>Các trang web của chính phủ </a:t>
            </a:r>
            <a:r>
              <a:rPr lang="vi-VN" dirty="0"/>
              <a:t>gồm các trang cho từng bộ phận và các trang bổ sung có liên kết đến các tệp hoặc biểu mẫu mà bạn có thể tải xuống.</a:t>
            </a:r>
          </a:p>
          <a:p>
            <a:pPr lvl="1" algn="just"/>
            <a:r>
              <a:rPr lang="vi-VN" b="1" dirty="0"/>
              <a:t>Các trang mạng xã hội</a:t>
            </a:r>
            <a:r>
              <a:rPr lang="vi-VN" dirty="0"/>
              <a:t> như </a:t>
            </a:r>
            <a:r>
              <a:rPr lang="vi-VN" b="1" dirty="0"/>
              <a:t>Facebook </a:t>
            </a:r>
            <a:r>
              <a:rPr lang="vi-VN" dirty="0"/>
              <a:t>hoặc T</a:t>
            </a:r>
            <a:r>
              <a:rPr lang="vi-VN" b="1" dirty="0"/>
              <a:t>witter</a:t>
            </a:r>
            <a:r>
              <a:rPr lang="vi-VN" dirty="0"/>
              <a:t> cho phép người đăng ký chia sẻ ảnh, trò chơi và video, </a:t>
            </a:r>
            <a:r>
              <a:rPr lang="en-US" dirty="0"/>
              <a:t>…</a:t>
            </a:r>
          </a:p>
        </p:txBody>
      </p:sp>
    </p:spTree>
    <p:extLst>
      <p:ext uri="{BB962C8B-B14F-4D97-AF65-F5344CB8AC3E}">
        <p14:creationId xmlns:p14="http://schemas.microsoft.com/office/powerpoint/2010/main" val="62899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F581-6DC1-4941-A58B-3F23A7B7E10A}"/>
              </a:ext>
            </a:extLst>
          </p:cNvPr>
          <p:cNvSpPr>
            <a:spLocks noGrp="1"/>
          </p:cNvSpPr>
          <p:nvPr>
            <p:ph type="title"/>
          </p:nvPr>
        </p:nvSpPr>
        <p:spPr/>
        <p:txBody>
          <a:bodyPr/>
          <a:lstStyle/>
          <a:p>
            <a:r>
              <a:rPr lang="en-US" dirty="0" err="1"/>
              <a:t>Tìm</a:t>
            </a:r>
            <a:r>
              <a:rPr lang="en-US" dirty="0"/>
              <a:t> </a:t>
            </a:r>
            <a:r>
              <a:rPr lang="en-US" dirty="0" err="1"/>
              <a:t>kiếm</a:t>
            </a:r>
            <a:r>
              <a:rPr lang="en-US" dirty="0"/>
              <a:t> </a:t>
            </a:r>
            <a:r>
              <a:rPr lang="en-US" dirty="0" err="1"/>
              <a:t>trên</a:t>
            </a:r>
            <a:r>
              <a:rPr lang="en-US" dirty="0"/>
              <a:t> Internet</a:t>
            </a:r>
          </a:p>
        </p:txBody>
      </p:sp>
      <p:sp>
        <p:nvSpPr>
          <p:cNvPr id="3" name="Content Placeholder 2">
            <a:extLst>
              <a:ext uri="{FF2B5EF4-FFF2-40B4-BE49-F238E27FC236}">
                <a16:creationId xmlns:a16="http://schemas.microsoft.com/office/drawing/2014/main" id="{8A43CD87-3477-434E-94DB-4713E474F70B}"/>
              </a:ext>
            </a:extLst>
          </p:cNvPr>
          <p:cNvSpPr>
            <a:spLocks noGrp="1"/>
          </p:cNvSpPr>
          <p:nvPr>
            <p:ph idx="1"/>
          </p:nvPr>
        </p:nvSpPr>
        <p:spPr/>
        <p:txBody>
          <a:bodyPr/>
          <a:lstStyle/>
          <a:p>
            <a:r>
              <a:rPr lang="en-US" dirty="0" err="1"/>
              <a:t>Ngoài</a:t>
            </a:r>
            <a:r>
              <a:rPr lang="en-US" dirty="0"/>
              <a:t> ra </a:t>
            </a:r>
            <a:r>
              <a:rPr lang="en-US" dirty="0" err="1"/>
              <a:t>còn</a:t>
            </a:r>
            <a:r>
              <a:rPr lang="en-US" dirty="0"/>
              <a:t> </a:t>
            </a:r>
            <a:r>
              <a:rPr lang="en-US" dirty="0" err="1"/>
              <a:t>nhiều</a:t>
            </a:r>
            <a:r>
              <a:rPr lang="en-US" dirty="0"/>
              <a:t> </a:t>
            </a:r>
            <a:r>
              <a:rPr lang="en-US" dirty="0" err="1"/>
              <a:t>các</a:t>
            </a:r>
            <a:r>
              <a:rPr lang="en-US" dirty="0"/>
              <a:t> website </a:t>
            </a:r>
            <a:r>
              <a:rPr lang="en-US" dirty="0" err="1"/>
              <a:t>khác</a:t>
            </a:r>
            <a:r>
              <a:rPr lang="en-US" dirty="0"/>
              <a:t>:</a:t>
            </a:r>
          </a:p>
          <a:p>
            <a:pPr lvl="1"/>
            <a:r>
              <a:rPr lang="en-US" dirty="0"/>
              <a:t>Blogs </a:t>
            </a:r>
          </a:p>
          <a:p>
            <a:pPr lvl="1"/>
            <a:r>
              <a:rPr lang="en-US" dirty="0"/>
              <a:t>Wiki</a:t>
            </a:r>
          </a:p>
          <a:p>
            <a:pPr lvl="1"/>
            <a:r>
              <a:rPr lang="en-US" dirty="0"/>
              <a:t>YouTube</a:t>
            </a:r>
          </a:p>
          <a:p>
            <a:pPr lvl="1"/>
            <a:r>
              <a:rPr lang="en-US" dirty="0"/>
              <a:t>Education web sites </a:t>
            </a:r>
          </a:p>
        </p:txBody>
      </p:sp>
    </p:spTree>
    <p:extLst>
      <p:ext uri="{BB962C8B-B14F-4D97-AF65-F5344CB8AC3E}">
        <p14:creationId xmlns:p14="http://schemas.microsoft.com/office/powerpoint/2010/main" val="1792941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541B-8776-4B20-B29F-E74578DDF57E}"/>
              </a:ext>
            </a:extLst>
          </p:cNvPr>
          <p:cNvSpPr>
            <a:spLocks noGrp="1"/>
          </p:cNvSpPr>
          <p:nvPr>
            <p:ph type="title"/>
          </p:nvPr>
        </p:nvSpPr>
        <p:spPr/>
        <p:txBody>
          <a:bodyPr/>
          <a:lstStyle/>
          <a:p>
            <a:r>
              <a:rPr lang="en-US" dirty="0" err="1"/>
              <a:t>Tìm</a:t>
            </a:r>
            <a:r>
              <a:rPr lang="en-US" dirty="0"/>
              <a:t> </a:t>
            </a:r>
            <a:r>
              <a:rPr lang="en-US" dirty="0" err="1"/>
              <a:t>kiếm</a:t>
            </a:r>
            <a:r>
              <a:rPr lang="en-US" dirty="0"/>
              <a:t> </a:t>
            </a:r>
            <a:r>
              <a:rPr lang="en-US" dirty="0" err="1"/>
              <a:t>trên</a:t>
            </a:r>
            <a:r>
              <a:rPr lang="en-US" dirty="0"/>
              <a:t> Internet</a:t>
            </a:r>
          </a:p>
        </p:txBody>
      </p:sp>
      <p:sp>
        <p:nvSpPr>
          <p:cNvPr id="3" name="Content Placeholder 2">
            <a:extLst>
              <a:ext uri="{FF2B5EF4-FFF2-40B4-BE49-F238E27FC236}">
                <a16:creationId xmlns:a16="http://schemas.microsoft.com/office/drawing/2014/main" id="{FF6D9A6D-8B59-41FD-ADCC-E8050491D426}"/>
              </a:ext>
            </a:extLst>
          </p:cNvPr>
          <p:cNvSpPr>
            <a:spLocks noGrp="1"/>
          </p:cNvSpPr>
          <p:nvPr>
            <p:ph idx="1"/>
          </p:nvPr>
        </p:nvSpPr>
        <p:spPr/>
        <p:txBody>
          <a:bodyPr/>
          <a:lstStyle/>
          <a:p>
            <a:pPr algn="just"/>
            <a:r>
              <a:rPr lang="vi-VN" dirty="0"/>
              <a:t>Một trong những cách nhanh nhất để tìm kiếm thông tin là </a:t>
            </a:r>
            <a:r>
              <a:rPr lang="vi-VN" b="1" dirty="0"/>
              <a:t>sử dụng công cụ tìm kiếm </a:t>
            </a:r>
            <a:r>
              <a:rPr lang="vi-VN" dirty="0"/>
              <a:t>hoặc trường tìm kiếm trên một trang web cụ thể.</a:t>
            </a:r>
            <a:endParaRPr lang="en-US" dirty="0"/>
          </a:p>
          <a:p>
            <a:pPr algn="just"/>
            <a:r>
              <a:rPr lang="vi-VN" dirty="0"/>
              <a:t>Bất kỳ tiêu chí </a:t>
            </a:r>
            <a:r>
              <a:rPr lang="en-US" dirty="0" err="1"/>
              <a:t>tìm</a:t>
            </a:r>
            <a:r>
              <a:rPr lang="en-US" dirty="0"/>
              <a:t> </a:t>
            </a:r>
            <a:r>
              <a:rPr lang="en-US" dirty="0" err="1"/>
              <a:t>kiếm</a:t>
            </a:r>
            <a:r>
              <a:rPr lang="en-US" dirty="0"/>
              <a:t>, </a:t>
            </a:r>
            <a:r>
              <a:rPr lang="en-US" dirty="0" err="1"/>
              <a:t>khi</a:t>
            </a:r>
            <a:r>
              <a:rPr lang="en-US" dirty="0"/>
              <a:t> </a:t>
            </a:r>
            <a:r>
              <a:rPr lang="vi-VN" dirty="0"/>
              <a:t>nhập vào trường tìm kiếm của một trang web cụ thể sẽ chỉ cung cấp kết quả từ trang web này.</a:t>
            </a:r>
            <a:endParaRPr lang="en-US" dirty="0"/>
          </a:p>
        </p:txBody>
      </p:sp>
    </p:spTree>
    <p:extLst>
      <p:ext uri="{BB962C8B-B14F-4D97-AF65-F5344CB8AC3E}">
        <p14:creationId xmlns:p14="http://schemas.microsoft.com/office/powerpoint/2010/main" val="15591116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17717-E351-4776-A169-0FC91F7D046F}"/>
              </a:ext>
            </a:extLst>
          </p:cNvPr>
          <p:cNvSpPr>
            <a:spLocks noGrp="1"/>
          </p:cNvSpPr>
          <p:nvPr>
            <p:ph type="title"/>
          </p:nvPr>
        </p:nvSpPr>
        <p:spPr/>
        <p:txBody>
          <a:bodyPr/>
          <a:lstStyle/>
          <a:p>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tìm</a:t>
            </a:r>
            <a:r>
              <a:rPr lang="en-US" dirty="0"/>
              <a:t> </a:t>
            </a:r>
            <a:r>
              <a:rPr lang="en-US" dirty="0" err="1"/>
              <a:t>kiếm</a:t>
            </a:r>
            <a:endParaRPr lang="en-US" dirty="0"/>
          </a:p>
        </p:txBody>
      </p:sp>
      <p:sp>
        <p:nvSpPr>
          <p:cNvPr id="3" name="Content Placeholder 2">
            <a:extLst>
              <a:ext uri="{FF2B5EF4-FFF2-40B4-BE49-F238E27FC236}">
                <a16:creationId xmlns:a16="http://schemas.microsoft.com/office/drawing/2014/main" id="{6CDDAA79-43BB-420B-88B1-A31B8F4B6EC5}"/>
              </a:ext>
            </a:extLst>
          </p:cNvPr>
          <p:cNvSpPr>
            <a:spLocks noGrp="1"/>
          </p:cNvSpPr>
          <p:nvPr>
            <p:ph idx="1"/>
          </p:nvPr>
        </p:nvSpPr>
        <p:spPr/>
        <p:txBody>
          <a:bodyPr>
            <a:normAutofit/>
          </a:bodyPr>
          <a:lstStyle/>
          <a:p>
            <a:pPr algn="just"/>
            <a:r>
              <a:rPr lang="vi-VN" dirty="0"/>
              <a:t>Để bắt đầu tìm kiếm, hãy khởi động trình duyệt web, </a:t>
            </a:r>
            <a:r>
              <a:rPr lang="en-US" dirty="0"/>
              <a:t>click </a:t>
            </a:r>
            <a:r>
              <a:rPr lang="en-US" dirty="0" err="1"/>
              <a:t>vào</a:t>
            </a:r>
            <a:r>
              <a:rPr lang="en-US" dirty="0"/>
              <a:t> ô Search </a:t>
            </a:r>
            <a:r>
              <a:rPr lang="en-US" dirty="0" err="1"/>
              <a:t>và</a:t>
            </a:r>
            <a:r>
              <a:rPr lang="en-US" dirty="0"/>
              <a:t> </a:t>
            </a:r>
            <a:r>
              <a:rPr lang="vi-VN" dirty="0"/>
              <a:t>nhập </a:t>
            </a:r>
            <a:r>
              <a:rPr lang="vi-VN" b="1" dirty="0">
                <a:solidFill>
                  <a:srgbClr val="FF0000"/>
                </a:solidFill>
              </a:rPr>
              <a:t>tiêu chí tìm kiếm </a:t>
            </a:r>
            <a:r>
              <a:rPr lang="vi-VN" dirty="0"/>
              <a:t>hoặc </a:t>
            </a:r>
            <a:r>
              <a:rPr lang="vi-VN" b="1" dirty="0">
                <a:solidFill>
                  <a:srgbClr val="FF0000"/>
                </a:solidFill>
              </a:rPr>
              <a:t>từ khóa.</a:t>
            </a:r>
          </a:p>
          <a:p>
            <a:pPr algn="just"/>
            <a:r>
              <a:rPr lang="vi-VN" dirty="0"/>
              <a:t>Trường </a:t>
            </a:r>
            <a:r>
              <a:rPr lang="en-US" dirty="0"/>
              <a:t>t</a:t>
            </a:r>
            <a:r>
              <a:rPr lang="vi-VN" dirty="0"/>
              <a:t>ìm kiếm có thể xuất hiện trên trang chủ của công cụ tìm kiếm hoặc trang chủ của trình duyệt web.</a:t>
            </a:r>
          </a:p>
          <a:p>
            <a:pPr algn="just"/>
            <a:r>
              <a:rPr lang="en-US" dirty="0"/>
              <a:t>M</a:t>
            </a:r>
            <a:r>
              <a:rPr lang="vi-VN" dirty="0"/>
              <a:t>ột danh sách các cụm từ tìm kiếm được đề xuất có thể xuất hiện khi </a:t>
            </a:r>
            <a:r>
              <a:rPr lang="en-US" dirty="0" err="1"/>
              <a:t>người</a:t>
            </a:r>
            <a:r>
              <a:rPr lang="en-US" dirty="0"/>
              <a:t> </a:t>
            </a:r>
            <a:r>
              <a:rPr lang="en-US" dirty="0" err="1"/>
              <a:t>dùng</a:t>
            </a:r>
            <a:r>
              <a:rPr lang="vi-VN" dirty="0"/>
              <a:t> bắt đầu nhập văn bản vào</a:t>
            </a:r>
            <a:r>
              <a:rPr lang="en-US" dirty="0"/>
              <a:t> field </a:t>
            </a:r>
            <a:r>
              <a:rPr lang="vi-VN" dirty="0"/>
              <a:t> tìm kiếm.</a:t>
            </a:r>
            <a:endParaRPr lang="en-US" dirty="0"/>
          </a:p>
        </p:txBody>
      </p:sp>
    </p:spTree>
    <p:extLst>
      <p:ext uri="{BB962C8B-B14F-4D97-AF65-F5344CB8AC3E}">
        <p14:creationId xmlns:p14="http://schemas.microsoft.com/office/powerpoint/2010/main" val="22349640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1E82-2BFB-4620-AD16-BACA73237FBB}"/>
              </a:ext>
            </a:extLst>
          </p:cNvPr>
          <p:cNvSpPr>
            <a:spLocks noGrp="1"/>
          </p:cNvSpPr>
          <p:nvPr>
            <p:ph type="title"/>
          </p:nvPr>
        </p:nvSpPr>
        <p:spPr/>
        <p:txBody>
          <a:bodyPr/>
          <a:lstStyle/>
          <a:p>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tìm</a:t>
            </a:r>
            <a:r>
              <a:rPr lang="en-US" dirty="0"/>
              <a:t> </a:t>
            </a:r>
            <a:r>
              <a:rPr lang="en-US" dirty="0" err="1"/>
              <a:t>kiếm</a:t>
            </a: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DEBB3888-7184-4542-B7DC-2761D2B1BA9D}"/>
              </a:ext>
            </a:extLst>
          </p:cNvPr>
          <p:cNvPicPr>
            <a:picLocks noGrp="1" noChangeAspect="1"/>
          </p:cNvPicPr>
          <p:nvPr>
            <p:ph idx="1"/>
          </p:nvPr>
        </p:nvPicPr>
        <p:blipFill>
          <a:blip r:embed="rId2"/>
          <a:stretch>
            <a:fillRect/>
          </a:stretch>
        </p:blipFill>
        <p:spPr>
          <a:xfrm>
            <a:off x="1839233" y="1834186"/>
            <a:ext cx="7678392" cy="44142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8080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0D43-C5A8-46A8-9B61-A93F7F9280AD}"/>
              </a:ext>
            </a:extLst>
          </p:cNvPr>
          <p:cNvSpPr>
            <a:spLocks noGrp="1"/>
          </p:cNvSpPr>
          <p:nvPr>
            <p:ph type="title"/>
          </p:nvPr>
        </p:nvSpPr>
        <p:spPr/>
        <p:txBody>
          <a:bodyPr/>
          <a:lstStyle/>
          <a:p>
            <a:r>
              <a:rPr lang="en-US" dirty="0"/>
              <a:t>Thu </a:t>
            </a:r>
            <a:r>
              <a:rPr lang="en-US" dirty="0" err="1"/>
              <a:t>hẹp</a:t>
            </a:r>
            <a:r>
              <a:rPr lang="en-US" dirty="0"/>
              <a:t> </a:t>
            </a:r>
            <a:r>
              <a:rPr lang="en-US" dirty="0" err="1"/>
              <a:t>kết</a:t>
            </a:r>
            <a:r>
              <a:rPr lang="en-US" dirty="0"/>
              <a:t> </a:t>
            </a:r>
            <a:r>
              <a:rPr lang="en-US" dirty="0" err="1"/>
              <a:t>quả</a:t>
            </a:r>
            <a:r>
              <a:rPr lang="en-US" dirty="0"/>
              <a:t> </a:t>
            </a:r>
            <a:r>
              <a:rPr lang="en-US" dirty="0" err="1"/>
              <a:t>tìm</a:t>
            </a:r>
            <a:r>
              <a:rPr lang="en-US" dirty="0"/>
              <a:t> </a:t>
            </a:r>
            <a:r>
              <a:rPr lang="en-US" dirty="0" err="1"/>
              <a:t>kiếm</a:t>
            </a:r>
            <a:endParaRPr lang="en-US" dirty="0"/>
          </a:p>
        </p:txBody>
      </p:sp>
      <p:sp>
        <p:nvSpPr>
          <p:cNvPr id="3" name="Content Placeholder 2">
            <a:extLst>
              <a:ext uri="{FF2B5EF4-FFF2-40B4-BE49-F238E27FC236}">
                <a16:creationId xmlns:a16="http://schemas.microsoft.com/office/drawing/2014/main" id="{E2A4C799-6235-4159-989F-0DB95E12BEE5}"/>
              </a:ext>
            </a:extLst>
          </p:cNvPr>
          <p:cNvSpPr>
            <a:spLocks noGrp="1"/>
          </p:cNvSpPr>
          <p:nvPr>
            <p:ph idx="1"/>
          </p:nvPr>
        </p:nvSpPr>
        <p:spPr/>
        <p:txBody>
          <a:bodyPr/>
          <a:lstStyle/>
          <a:p>
            <a:r>
              <a:rPr lang="en-US" b="1" dirty="0" err="1"/>
              <a:t>Cách</a:t>
            </a:r>
            <a:r>
              <a:rPr lang="en-US" b="1" dirty="0"/>
              <a:t> </a:t>
            </a:r>
            <a:r>
              <a:rPr lang="vi-VN" b="1" dirty="0"/>
              <a:t>thu hẹp kết quả tìm kiếm</a:t>
            </a:r>
            <a:r>
              <a:rPr lang="en-US" dirty="0"/>
              <a:t>: </a:t>
            </a:r>
            <a:r>
              <a:rPr lang="vi-VN" dirty="0"/>
              <a:t>chỉ ra các loại </a:t>
            </a:r>
            <a:r>
              <a:rPr lang="en-US" dirty="0" err="1"/>
              <a:t>tập</a:t>
            </a:r>
            <a:r>
              <a:rPr lang="en-US" dirty="0"/>
              <a:t> tin</a:t>
            </a:r>
            <a:r>
              <a:rPr lang="vi-VN" dirty="0"/>
              <a:t> cụ thể như hình ảnh, nguồn cấp tin tức hoặc video</a:t>
            </a:r>
            <a:endParaRPr lang="en-US" dirty="0"/>
          </a:p>
        </p:txBody>
      </p:sp>
      <p:pic>
        <p:nvPicPr>
          <p:cNvPr id="5" name="Picture 4" descr="A screenshot of a cell phone&#10;&#10;Description automatically generated">
            <a:extLst>
              <a:ext uri="{FF2B5EF4-FFF2-40B4-BE49-F238E27FC236}">
                <a16:creationId xmlns:a16="http://schemas.microsoft.com/office/drawing/2014/main" id="{4EC03AD6-4408-4197-A8C8-2F74EC3D0246}"/>
              </a:ext>
            </a:extLst>
          </p:cNvPr>
          <p:cNvPicPr>
            <a:picLocks noChangeAspect="1"/>
          </p:cNvPicPr>
          <p:nvPr/>
        </p:nvPicPr>
        <p:blipFill>
          <a:blip r:embed="rId2"/>
          <a:stretch>
            <a:fillRect/>
          </a:stretch>
        </p:blipFill>
        <p:spPr>
          <a:xfrm>
            <a:off x="736542" y="3429000"/>
            <a:ext cx="11049615" cy="1613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4200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5CE19-8E68-4525-9733-2CE44C9CFC59}"/>
              </a:ext>
            </a:extLst>
          </p:cNvPr>
          <p:cNvSpPr>
            <a:spLocks noGrp="1"/>
          </p:cNvSpPr>
          <p:nvPr>
            <p:ph type="title"/>
          </p:nvPr>
        </p:nvSpPr>
        <p:spPr/>
        <p:txBody>
          <a:bodyPr/>
          <a:lstStyle/>
          <a:p>
            <a:r>
              <a:rPr lang="en-US" dirty="0"/>
              <a:t>Thu </a:t>
            </a:r>
            <a:r>
              <a:rPr lang="en-US" dirty="0" err="1"/>
              <a:t>hẹp</a:t>
            </a:r>
            <a:r>
              <a:rPr lang="en-US" dirty="0"/>
              <a:t> </a:t>
            </a:r>
            <a:r>
              <a:rPr lang="en-US" dirty="0" err="1"/>
              <a:t>kết</a:t>
            </a:r>
            <a:r>
              <a:rPr lang="en-US" dirty="0"/>
              <a:t> </a:t>
            </a:r>
            <a:r>
              <a:rPr lang="en-US" dirty="0" err="1"/>
              <a:t>quả</a:t>
            </a:r>
            <a:r>
              <a:rPr lang="en-US" dirty="0"/>
              <a:t> </a:t>
            </a:r>
            <a:r>
              <a:rPr lang="en-US" dirty="0" err="1"/>
              <a:t>tìm</a:t>
            </a:r>
            <a:r>
              <a:rPr lang="en-US" dirty="0"/>
              <a:t> </a:t>
            </a:r>
            <a:r>
              <a:rPr lang="en-US" dirty="0" err="1"/>
              <a:t>kiếm</a:t>
            </a:r>
            <a:endParaRPr lang="en-US" dirty="0"/>
          </a:p>
        </p:txBody>
      </p:sp>
      <p:sp>
        <p:nvSpPr>
          <p:cNvPr id="3" name="Content Placeholder 2">
            <a:extLst>
              <a:ext uri="{FF2B5EF4-FFF2-40B4-BE49-F238E27FC236}">
                <a16:creationId xmlns:a16="http://schemas.microsoft.com/office/drawing/2014/main" id="{F3326321-C366-48FD-8766-4AB1F2F0B5AC}"/>
              </a:ext>
            </a:extLst>
          </p:cNvPr>
          <p:cNvSpPr>
            <a:spLocks noGrp="1"/>
          </p:cNvSpPr>
          <p:nvPr>
            <p:ph idx="1"/>
          </p:nvPr>
        </p:nvSpPr>
        <p:spPr>
          <a:xfrm>
            <a:off x="1143000" y="2057399"/>
            <a:ext cx="9872871" cy="4362061"/>
          </a:xfrm>
        </p:spPr>
        <p:txBody>
          <a:bodyPr>
            <a:normAutofit/>
          </a:bodyPr>
          <a:lstStyle/>
          <a:p>
            <a:pPr algn="just"/>
            <a:r>
              <a:rPr lang="en-US" b="1" dirty="0" err="1"/>
              <a:t>Sử</a:t>
            </a:r>
            <a:r>
              <a:rPr lang="en-US" b="1" dirty="0"/>
              <a:t> </a:t>
            </a:r>
            <a:r>
              <a:rPr lang="en-US" b="1" dirty="0" err="1"/>
              <a:t>dụng</a:t>
            </a:r>
            <a:r>
              <a:rPr lang="en-US" b="1" dirty="0"/>
              <a:t> </a:t>
            </a:r>
            <a:r>
              <a:rPr lang="en-US" b="1" dirty="0" err="1"/>
              <a:t>toán</a:t>
            </a:r>
            <a:r>
              <a:rPr lang="en-US" b="1" dirty="0"/>
              <a:t> </a:t>
            </a:r>
            <a:r>
              <a:rPr lang="en-US" b="1" dirty="0" err="1"/>
              <a:t>tử</a:t>
            </a:r>
            <a:r>
              <a:rPr lang="en-US" b="1" dirty="0"/>
              <a:t> </a:t>
            </a:r>
            <a:r>
              <a:rPr lang="en-US" b="1" dirty="0">
                <a:solidFill>
                  <a:srgbClr val="FF0000"/>
                </a:solidFill>
              </a:rPr>
              <a:t>Boolean:</a:t>
            </a:r>
            <a:r>
              <a:rPr lang="en-US" dirty="0">
                <a:solidFill>
                  <a:schemeClr val="tx1"/>
                </a:solidFill>
              </a:rPr>
              <a:t> </a:t>
            </a:r>
          </a:p>
          <a:p>
            <a:pPr lvl="1" algn="just"/>
            <a:r>
              <a:rPr lang="vi-VN" sz="2400" b="1" dirty="0">
                <a:solidFill>
                  <a:schemeClr val="tx1"/>
                </a:solidFill>
              </a:rPr>
              <a:t>AND</a:t>
            </a:r>
            <a:r>
              <a:rPr lang="vi-VN" sz="2400" dirty="0">
                <a:solidFill>
                  <a:schemeClr val="tx1"/>
                </a:solidFill>
              </a:rPr>
              <a:t> - Kết nối các từ khóa với “AND” khi đang tìm kiếm nhiều thuật ngữ trong một tài liệu; chỉ </a:t>
            </a:r>
            <a:r>
              <a:rPr lang="en-US" sz="2400" dirty="0" err="1">
                <a:solidFill>
                  <a:schemeClr val="tx1"/>
                </a:solidFill>
              </a:rPr>
              <a:t>tìm</a:t>
            </a:r>
            <a:r>
              <a:rPr lang="en-US" sz="2400" dirty="0">
                <a:solidFill>
                  <a:schemeClr val="tx1"/>
                </a:solidFill>
              </a:rPr>
              <a:t> </a:t>
            </a:r>
            <a:r>
              <a:rPr lang="vi-VN" sz="2400" dirty="0">
                <a:solidFill>
                  <a:schemeClr val="tx1"/>
                </a:solidFill>
              </a:rPr>
              <a:t>các tài liệu chứa tất cả các cụm từ </a:t>
            </a:r>
            <a:r>
              <a:rPr lang="en-US" sz="2400" dirty="0" err="1">
                <a:solidFill>
                  <a:schemeClr val="tx1"/>
                </a:solidFill>
              </a:rPr>
              <a:t>trong</a:t>
            </a:r>
            <a:r>
              <a:rPr lang="en-US" sz="2400" dirty="0">
                <a:solidFill>
                  <a:schemeClr val="tx1"/>
                </a:solidFill>
              </a:rPr>
              <a:t> ô </a:t>
            </a:r>
            <a:r>
              <a:rPr lang="en-US" sz="2400" dirty="0" err="1">
                <a:solidFill>
                  <a:schemeClr val="tx1"/>
                </a:solidFill>
              </a:rPr>
              <a:t>tìm</a:t>
            </a:r>
            <a:r>
              <a:rPr lang="en-US" sz="2400" dirty="0">
                <a:solidFill>
                  <a:schemeClr val="tx1"/>
                </a:solidFill>
              </a:rPr>
              <a:t> </a:t>
            </a:r>
            <a:r>
              <a:rPr lang="en-US" sz="2400" dirty="0" err="1">
                <a:solidFill>
                  <a:schemeClr val="tx1"/>
                </a:solidFill>
              </a:rPr>
              <a:t>kiếm</a:t>
            </a:r>
            <a:r>
              <a:rPr lang="vi-VN" sz="2400" dirty="0">
                <a:solidFill>
                  <a:schemeClr val="tx1"/>
                </a:solidFill>
              </a:rPr>
              <a:t>. </a:t>
            </a:r>
            <a:endParaRPr lang="en-US" sz="2400" dirty="0">
              <a:solidFill>
                <a:schemeClr val="tx1"/>
              </a:solidFill>
            </a:endParaRPr>
          </a:p>
          <a:p>
            <a:pPr lvl="1" algn="just"/>
            <a:r>
              <a:rPr lang="en-US" sz="2400" b="1" dirty="0">
                <a:solidFill>
                  <a:schemeClr val="tx1"/>
                </a:solidFill>
              </a:rPr>
              <a:t>OR</a:t>
            </a:r>
            <a:r>
              <a:rPr lang="vi-VN" sz="2400" b="1" dirty="0">
                <a:solidFill>
                  <a:schemeClr val="tx1"/>
                </a:solidFill>
              </a:rPr>
              <a:t> </a:t>
            </a:r>
            <a:r>
              <a:rPr lang="vi-VN" sz="2400" dirty="0">
                <a:solidFill>
                  <a:schemeClr val="tx1"/>
                </a:solidFill>
              </a:rPr>
              <a:t>- Tìm kiếm các tài liệu bao gồm một hoặc một số </a:t>
            </a:r>
            <a:r>
              <a:rPr lang="en-US" sz="2400" dirty="0" err="1">
                <a:solidFill>
                  <a:schemeClr val="tx1"/>
                </a:solidFill>
              </a:rPr>
              <a:t>trong</a:t>
            </a:r>
            <a:r>
              <a:rPr lang="en-US" sz="2400" dirty="0">
                <a:solidFill>
                  <a:schemeClr val="tx1"/>
                </a:solidFill>
              </a:rPr>
              <a:t> </a:t>
            </a:r>
            <a:r>
              <a:rPr lang="vi-VN" sz="2400" dirty="0">
                <a:solidFill>
                  <a:schemeClr val="tx1"/>
                </a:solidFill>
              </a:rPr>
              <a:t>cụm từ tìm kiếm</a:t>
            </a:r>
            <a:endParaRPr lang="en-US" sz="2400" dirty="0">
              <a:solidFill>
                <a:schemeClr val="tx1"/>
              </a:solidFill>
            </a:endParaRPr>
          </a:p>
          <a:p>
            <a:pPr lvl="1" algn="just"/>
            <a:r>
              <a:rPr lang="en-US" sz="2400" b="1" dirty="0">
                <a:solidFill>
                  <a:schemeClr val="tx1"/>
                </a:solidFill>
              </a:rPr>
              <a:t>NOT</a:t>
            </a:r>
            <a:r>
              <a:rPr lang="vi-VN" sz="2400" dirty="0">
                <a:solidFill>
                  <a:schemeClr val="tx1"/>
                </a:solidFill>
              </a:rPr>
              <a:t> - kết hợp với “</a:t>
            </a:r>
            <a:r>
              <a:rPr lang="en-US" sz="2400" dirty="0">
                <a:solidFill>
                  <a:schemeClr val="tx1"/>
                </a:solidFill>
              </a:rPr>
              <a:t>AND</a:t>
            </a:r>
            <a:r>
              <a:rPr lang="vi-VN" sz="2400" dirty="0">
                <a:solidFill>
                  <a:schemeClr val="tx1"/>
                </a:solidFill>
              </a:rPr>
              <a:t>” nếu muốn loại trừ các kết quả nhất định khỏi tìm kiếm </a:t>
            </a:r>
            <a:endParaRPr lang="en-US" sz="2400" dirty="0">
              <a:solidFill>
                <a:schemeClr val="tx1"/>
              </a:solidFill>
            </a:endParaRPr>
          </a:p>
          <a:p>
            <a:pPr lvl="1" algn="just"/>
            <a:r>
              <a:rPr lang="en-US" sz="2400" b="1" dirty="0">
                <a:solidFill>
                  <a:schemeClr val="tx1"/>
                </a:solidFill>
              </a:rPr>
              <a:t>NEAR</a:t>
            </a:r>
            <a:r>
              <a:rPr lang="vi-VN" sz="2400" b="1" dirty="0">
                <a:solidFill>
                  <a:schemeClr val="tx1"/>
                </a:solidFill>
              </a:rPr>
              <a:t> </a:t>
            </a:r>
            <a:r>
              <a:rPr lang="vi-VN" sz="2400" dirty="0">
                <a:solidFill>
                  <a:schemeClr val="tx1"/>
                </a:solidFill>
              </a:rPr>
              <a:t>- tìm các thuật ngữ trong cùng một tài liệu cách nhau </a:t>
            </a:r>
            <a:r>
              <a:rPr lang="en-US" sz="2400" dirty="0" err="1">
                <a:solidFill>
                  <a:schemeClr val="tx1"/>
                </a:solidFill>
              </a:rPr>
              <a:t>khoảng</a:t>
            </a:r>
            <a:r>
              <a:rPr lang="en-US" sz="2400" dirty="0">
                <a:solidFill>
                  <a:schemeClr val="tx1"/>
                </a:solidFill>
              </a:rPr>
              <a:t> 10 </a:t>
            </a:r>
            <a:r>
              <a:rPr lang="vi-VN" sz="2400" dirty="0">
                <a:solidFill>
                  <a:schemeClr val="tx1"/>
                </a:solidFill>
              </a:rPr>
              <a:t>từ.</a:t>
            </a:r>
            <a:endParaRPr lang="en-US" sz="2400" dirty="0">
              <a:solidFill>
                <a:schemeClr val="tx1"/>
              </a:solidFill>
            </a:endParaRPr>
          </a:p>
        </p:txBody>
      </p:sp>
    </p:spTree>
    <p:extLst>
      <p:ext uri="{BB962C8B-B14F-4D97-AF65-F5344CB8AC3E}">
        <p14:creationId xmlns:p14="http://schemas.microsoft.com/office/powerpoint/2010/main" val="3860151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8FCF-CDC4-4FA9-886F-F03AA29F89DF}"/>
              </a:ext>
            </a:extLst>
          </p:cNvPr>
          <p:cNvSpPr>
            <a:spLocks noGrp="1"/>
          </p:cNvSpPr>
          <p:nvPr>
            <p:ph type="title"/>
          </p:nvPr>
        </p:nvSpPr>
        <p:spPr/>
        <p:txBody>
          <a:bodyPr/>
          <a:lstStyle/>
          <a:p>
            <a:r>
              <a:rPr lang="en-US" dirty="0"/>
              <a:t>Thu </a:t>
            </a:r>
            <a:r>
              <a:rPr lang="en-US" dirty="0" err="1"/>
              <a:t>hẹp</a:t>
            </a:r>
            <a:r>
              <a:rPr lang="en-US" dirty="0"/>
              <a:t> </a:t>
            </a:r>
            <a:r>
              <a:rPr lang="en-US" dirty="0" err="1"/>
              <a:t>kết</a:t>
            </a:r>
            <a:r>
              <a:rPr lang="en-US" dirty="0"/>
              <a:t> </a:t>
            </a:r>
            <a:r>
              <a:rPr lang="en-US" dirty="0" err="1"/>
              <a:t>quả</a:t>
            </a:r>
            <a:r>
              <a:rPr lang="en-US" dirty="0"/>
              <a:t> </a:t>
            </a:r>
            <a:r>
              <a:rPr lang="en-US" dirty="0" err="1"/>
              <a:t>tìm</a:t>
            </a:r>
            <a:r>
              <a:rPr lang="en-US" dirty="0"/>
              <a:t> </a:t>
            </a:r>
            <a:r>
              <a:rPr lang="en-US" dirty="0" err="1"/>
              <a:t>kiếm</a:t>
            </a:r>
            <a:endParaRPr lang="en-US" dirty="0"/>
          </a:p>
        </p:txBody>
      </p:sp>
      <p:sp>
        <p:nvSpPr>
          <p:cNvPr id="3" name="Content Placeholder 2">
            <a:extLst>
              <a:ext uri="{FF2B5EF4-FFF2-40B4-BE49-F238E27FC236}">
                <a16:creationId xmlns:a16="http://schemas.microsoft.com/office/drawing/2014/main" id="{466BFEBA-1BB3-4F88-BDC2-C2394D06E432}"/>
              </a:ext>
            </a:extLst>
          </p:cNvPr>
          <p:cNvSpPr>
            <a:spLocks noGrp="1"/>
          </p:cNvSpPr>
          <p:nvPr>
            <p:ph idx="1"/>
          </p:nvPr>
        </p:nvSpPr>
        <p:spPr/>
        <p:txBody>
          <a:bodyPr>
            <a:normAutofit/>
          </a:bodyPr>
          <a:lstStyle/>
          <a:p>
            <a:pPr algn="just"/>
            <a:r>
              <a:rPr lang="vi-VN" b="1" dirty="0"/>
              <a:t>Sử dụng các đối tượng HTML</a:t>
            </a:r>
            <a:r>
              <a:rPr lang="en-US" dirty="0"/>
              <a:t>:</a:t>
            </a:r>
          </a:p>
          <a:p>
            <a:pPr lvl="1" algn="just"/>
            <a:r>
              <a:rPr lang="en-US" b="1" dirty="0">
                <a:solidFill>
                  <a:srgbClr val="FF0000"/>
                </a:solidFill>
              </a:rPr>
              <a:t>Anchor</a:t>
            </a:r>
            <a:r>
              <a:rPr lang="en-US" b="1" dirty="0"/>
              <a:t>: </a:t>
            </a:r>
            <a:r>
              <a:rPr lang="en-US" b="1" dirty="0">
                <a:solidFill>
                  <a:srgbClr val="3488A0"/>
                </a:solidFill>
              </a:rPr>
              <a:t>tours </a:t>
            </a:r>
            <a:r>
              <a:rPr lang="en-US" b="1" dirty="0" err="1">
                <a:solidFill>
                  <a:srgbClr val="3488A0"/>
                </a:solidFill>
              </a:rPr>
              <a:t>anchor:craters</a:t>
            </a:r>
            <a:r>
              <a:rPr lang="en-US" b="1" dirty="0">
                <a:solidFill>
                  <a:srgbClr val="3488A0"/>
                </a:solidFill>
              </a:rPr>
              <a:t> </a:t>
            </a:r>
            <a:r>
              <a:rPr lang="en-US" dirty="0" err="1"/>
              <a:t>sẽ</a:t>
            </a:r>
            <a:r>
              <a:rPr lang="en-US" dirty="0"/>
              <a:t> </a:t>
            </a:r>
            <a:r>
              <a:rPr lang="en-US" dirty="0" err="1"/>
              <a:t>tìm</a:t>
            </a:r>
            <a:r>
              <a:rPr lang="en-US" dirty="0"/>
              <a:t> </a:t>
            </a:r>
            <a:r>
              <a:rPr lang="en-US" dirty="0" err="1"/>
              <a:t>thấy</a:t>
            </a:r>
            <a:r>
              <a:rPr lang="en-US" dirty="0"/>
              <a:t> </a:t>
            </a:r>
            <a:r>
              <a:rPr lang="en-US" dirty="0" err="1"/>
              <a:t>bất</a:t>
            </a:r>
            <a:r>
              <a:rPr lang="en-US" dirty="0"/>
              <a:t> </a:t>
            </a:r>
            <a:r>
              <a:rPr lang="en-US" dirty="0" err="1"/>
              <a:t>kỳ</a:t>
            </a:r>
            <a:r>
              <a:rPr lang="en-US" dirty="0"/>
              <a:t> </a:t>
            </a:r>
            <a:r>
              <a:rPr lang="en-US" dirty="0" err="1"/>
              <a:t>trang</a:t>
            </a:r>
            <a:r>
              <a:rPr lang="en-US" dirty="0"/>
              <a:t> </a:t>
            </a:r>
            <a:r>
              <a:rPr lang="en-US" dirty="0" err="1"/>
              <a:t>nào</a:t>
            </a:r>
            <a:r>
              <a:rPr lang="en-US" dirty="0"/>
              <a:t> </a:t>
            </a:r>
            <a:r>
              <a:rPr lang="en-US" dirty="0" err="1"/>
              <a:t>có</a:t>
            </a:r>
            <a:r>
              <a:rPr lang="en-US" dirty="0"/>
              <a:t> </a:t>
            </a:r>
            <a:r>
              <a:rPr lang="en-US" dirty="0" err="1"/>
              <a:t>siêu</a:t>
            </a:r>
            <a:r>
              <a:rPr lang="en-US" dirty="0"/>
              <a:t> </a:t>
            </a:r>
            <a:r>
              <a:rPr lang="en-US" dirty="0" err="1"/>
              <a:t>liên</a:t>
            </a:r>
            <a:r>
              <a:rPr lang="en-US" dirty="0"/>
              <a:t> </a:t>
            </a:r>
            <a:r>
              <a:rPr lang="en-US" dirty="0" err="1"/>
              <a:t>kết</a:t>
            </a:r>
            <a:r>
              <a:rPr lang="en-US" dirty="0"/>
              <a:t> </a:t>
            </a:r>
            <a:r>
              <a:rPr lang="en-US" dirty="0" err="1"/>
              <a:t>đến</a:t>
            </a:r>
            <a:r>
              <a:rPr lang="en-US" dirty="0"/>
              <a:t> </a:t>
            </a:r>
            <a:r>
              <a:rPr lang="en-US" dirty="0" err="1"/>
              <a:t>bất</a:t>
            </a:r>
            <a:r>
              <a:rPr lang="en-US" dirty="0"/>
              <a:t> </a:t>
            </a:r>
            <a:r>
              <a:rPr lang="en-US" dirty="0" err="1"/>
              <a:t>kỳ</a:t>
            </a:r>
            <a:r>
              <a:rPr lang="en-US" dirty="0"/>
              <a:t> </a:t>
            </a:r>
            <a:r>
              <a:rPr lang="en-US" dirty="0" err="1"/>
              <a:t>chuyến</a:t>
            </a:r>
            <a:r>
              <a:rPr lang="en-US" dirty="0"/>
              <a:t> </a:t>
            </a:r>
            <a:r>
              <a:rPr lang="en-US" dirty="0" err="1"/>
              <a:t>tham</a:t>
            </a:r>
            <a:r>
              <a:rPr lang="en-US" dirty="0"/>
              <a:t> </a:t>
            </a:r>
            <a:r>
              <a:rPr lang="en-US" dirty="0" err="1"/>
              <a:t>quan</a:t>
            </a:r>
            <a:r>
              <a:rPr lang="en-US" dirty="0"/>
              <a:t> </a:t>
            </a:r>
            <a:r>
              <a:rPr lang="en-US" dirty="0" err="1"/>
              <a:t>nào</a:t>
            </a:r>
            <a:r>
              <a:rPr lang="en-US" dirty="0"/>
              <a:t> </a:t>
            </a:r>
            <a:r>
              <a:rPr lang="en-US" dirty="0" err="1"/>
              <a:t>có</a:t>
            </a:r>
            <a:r>
              <a:rPr lang="en-US" dirty="0"/>
              <a:t> </a:t>
            </a:r>
            <a:r>
              <a:rPr lang="en-US" dirty="0" err="1"/>
              <a:t>miệng</a:t>
            </a:r>
            <a:r>
              <a:rPr lang="en-US" dirty="0"/>
              <a:t> </a:t>
            </a:r>
            <a:r>
              <a:rPr lang="en-US" dirty="0" err="1"/>
              <a:t>núi</a:t>
            </a:r>
            <a:r>
              <a:rPr lang="en-US" dirty="0"/>
              <a:t> </a:t>
            </a:r>
            <a:r>
              <a:rPr lang="en-US" dirty="0" err="1"/>
              <a:t>lửa</a:t>
            </a:r>
            <a:r>
              <a:rPr lang="en-US" dirty="0"/>
              <a:t> </a:t>
            </a:r>
          </a:p>
          <a:p>
            <a:pPr lvl="1" algn="just"/>
            <a:r>
              <a:rPr lang="en-US" b="1" dirty="0">
                <a:solidFill>
                  <a:srgbClr val="FF0000"/>
                </a:solidFill>
              </a:rPr>
              <a:t>Host</a:t>
            </a:r>
            <a:r>
              <a:rPr lang="en-US" dirty="0"/>
              <a:t>: </a:t>
            </a:r>
            <a:r>
              <a:rPr lang="en-US" b="1" dirty="0">
                <a:solidFill>
                  <a:srgbClr val="3488A0"/>
                </a:solidFill>
              </a:rPr>
              <a:t>hockey </a:t>
            </a:r>
            <a:r>
              <a:rPr lang="en-US" b="1" dirty="0" err="1">
                <a:solidFill>
                  <a:srgbClr val="3488A0"/>
                </a:solidFill>
              </a:rPr>
              <a:t>host:rogers.com</a:t>
            </a:r>
            <a:r>
              <a:rPr lang="en-US" b="1" dirty="0">
                <a:solidFill>
                  <a:srgbClr val="3488A0"/>
                </a:solidFill>
              </a:rPr>
              <a:t> </a:t>
            </a:r>
            <a:r>
              <a:rPr lang="en-US" dirty="0" err="1"/>
              <a:t>sẽ</a:t>
            </a:r>
            <a:r>
              <a:rPr lang="en-US" dirty="0"/>
              <a:t> </a:t>
            </a:r>
            <a:r>
              <a:rPr lang="en-US" dirty="0" err="1"/>
              <a:t>tìm</a:t>
            </a:r>
            <a:r>
              <a:rPr lang="en-US" dirty="0"/>
              <a:t> </a:t>
            </a:r>
            <a:r>
              <a:rPr lang="en-US" dirty="0" err="1"/>
              <a:t>thấy</a:t>
            </a:r>
            <a:r>
              <a:rPr lang="en-US" dirty="0"/>
              <a:t> </a:t>
            </a:r>
            <a:r>
              <a:rPr lang="en-US" dirty="0" err="1"/>
              <a:t>các</a:t>
            </a:r>
            <a:r>
              <a:rPr lang="en-US" dirty="0"/>
              <a:t> </a:t>
            </a:r>
            <a:r>
              <a:rPr lang="en-US" dirty="0" err="1"/>
              <a:t>trang</a:t>
            </a:r>
            <a:r>
              <a:rPr lang="en-US" dirty="0"/>
              <a:t> </a:t>
            </a:r>
            <a:r>
              <a:rPr lang="en-US" dirty="0" err="1"/>
              <a:t>về</a:t>
            </a:r>
            <a:r>
              <a:rPr lang="en-US" dirty="0"/>
              <a:t> </a:t>
            </a:r>
            <a:r>
              <a:rPr lang="en-US" dirty="0" err="1"/>
              <a:t>bất</a:t>
            </a:r>
            <a:r>
              <a:rPr lang="en-US" dirty="0"/>
              <a:t> </a:t>
            </a:r>
            <a:r>
              <a:rPr lang="en-US" dirty="0" err="1"/>
              <a:t>cứ</a:t>
            </a:r>
            <a:r>
              <a:rPr lang="en-US" dirty="0"/>
              <a:t> </a:t>
            </a:r>
            <a:r>
              <a:rPr lang="en-US" dirty="0" err="1"/>
              <a:t>điều</a:t>
            </a:r>
            <a:r>
              <a:rPr lang="en-US" dirty="0"/>
              <a:t> </a:t>
            </a:r>
            <a:r>
              <a:rPr lang="en-US" dirty="0" err="1"/>
              <a:t>gì</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khúc</a:t>
            </a:r>
            <a:r>
              <a:rPr lang="en-US" dirty="0"/>
              <a:t> </a:t>
            </a:r>
            <a:r>
              <a:rPr lang="en-US" dirty="0" err="1"/>
              <a:t>côn</a:t>
            </a:r>
            <a:r>
              <a:rPr lang="en-US" dirty="0"/>
              <a:t> </a:t>
            </a:r>
            <a:r>
              <a:rPr lang="en-US" dirty="0" err="1"/>
              <a:t>cầu</a:t>
            </a:r>
            <a:r>
              <a:rPr lang="en-US" dirty="0"/>
              <a:t> </a:t>
            </a:r>
            <a:r>
              <a:rPr lang="en-US" dirty="0" err="1"/>
              <a:t>với</a:t>
            </a:r>
            <a:r>
              <a:rPr lang="en-US" dirty="0"/>
              <a:t> </a:t>
            </a:r>
            <a:r>
              <a:rPr lang="en-US" dirty="0" err="1"/>
              <a:t>cụm</a:t>
            </a:r>
            <a:r>
              <a:rPr lang="en-US" dirty="0"/>
              <a:t> </a:t>
            </a:r>
            <a:r>
              <a:rPr lang="en-US" dirty="0" err="1"/>
              <a:t>từ</a:t>
            </a:r>
            <a:r>
              <a:rPr lang="en-US" dirty="0"/>
              <a:t> “</a:t>
            </a:r>
            <a:r>
              <a:rPr lang="en-US" i="1" dirty="0"/>
              <a:t>rogers.com</a:t>
            </a:r>
            <a:r>
              <a:rPr lang="en-US" dirty="0"/>
              <a:t>” </a:t>
            </a:r>
            <a:r>
              <a:rPr lang="en-US" dirty="0" err="1"/>
              <a:t>trong</a:t>
            </a:r>
            <a:r>
              <a:rPr lang="en-US" dirty="0"/>
              <a:t> host name </a:t>
            </a:r>
            <a:r>
              <a:rPr lang="en-US" dirty="0" err="1"/>
              <a:t>của</a:t>
            </a:r>
            <a:r>
              <a:rPr lang="en-US" dirty="0"/>
              <a:t> web server</a:t>
            </a:r>
            <a:r>
              <a:rPr lang="en-US" b="1" dirty="0"/>
              <a:t>.</a:t>
            </a:r>
          </a:p>
        </p:txBody>
      </p:sp>
    </p:spTree>
    <p:extLst>
      <p:ext uri="{BB962C8B-B14F-4D97-AF65-F5344CB8AC3E}">
        <p14:creationId xmlns:p14="http://schemas.microsoft.com/office/powerpoint/2010/main" val="41644414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8FCF-CDC4-4FA9-886F-F03AA29F89DF}"/>
              </a:ext>
            </a:extLst>
          </p:cNvPr>
          <p:cNvSpPr>
            <a:spLocks noGrp="1"/>
          </p:cNvSpPr>
          <p:nvPr>
            <p:ph type="title"/>
          </p:nvPr>
        </p:nvSpPr>
        <p:spPr/>
        <p:txBody>
          <a:bodyPr/>
          <a:lstStyle/>
          <a:p>
            <a:r>
              <a:rPr lang="en-US" dirty="0"/>
              <a:t>Thu </a:t>
            </a:r>
            <a:r>
              <a:rPr lang="en-US" dirty="0" err="1"/>
              <a:t>hẹp</a:t>
            </a:r>
            <a:r>
              <a:rPr lang="en-US" dirty="0"/>
              <a:t> </a:t>
            </a:r>
            <a:r>
              <a:rPr lang="en-US" dirty="0" err="1"/>
              <a:t>kết</a:t>
            </a:r>
            <a:r>
              <a:rPr lang="en-US" dirty="0"/>
              <a:t> </a:t>
            </a:r>
            <a:r>
              <a:rPr lang="en-US" dirty="0" err="1"/>
              <a:t>quả</a:t>
            </a:r>
            <a:r>
              <a:rPr lang="en-US" dirty="0"/>
              <a:t> </a:t>
            </a:r>
            <a:r>
              <a:rPr lang="en-US" dirty="0" err="1"/>
              <a:t>tìm</a:t>
            </a:r>
            <a:r>
              <a:rPr lang="en-US" dirty="0"/>
              <a:t> </a:t>
            </a:r>
            <a:r>
              <a:rPr lang="en-US" dirty="0" err="1"/>
              <a:t>kiếm</a:t>
            </a:r>
            <a:endParaRPr lang="en-US" dirty="0"/>
          </a:p>
        </p:txBody>
      </p:sp>
      <p:sp>
        <p:nvSpPr>
          <p:cNvPr id="3" name="Content Placeholder 2">
            <a:extLst>
              <a:ext uri="{FF2B5EF4-FFF2-40B4-BE49-F238E27FC236}">
                <a16:creationId xmlns:a16="http://schemas.microsoft.com/office/drawing/2014/main" id="{466BFEBA-1BB3-4F88-BDC2-C2394D06E432}"/>
              </a:ext>
            </a:extLst>
          </p:cNvPr>
          <p:cNvSpPr>
            <a:spLocks noGrp="1"/>
          </p:cNvSpPr>
          <p:nvPr>
            <p:ph idx="1"/>
          </p:nvPr>
        </p:nvSpPr>
        <p:spPr/>
        <p:txBody>
          <a:bodyPr>
            <a:normAutofit/>
          </a:bodyPr>
          <a:lstStyle/>
          <a:p>
            <a:pPr algn="just"/>
            <a:r>
              <a:rPr lang="vi-VN" b="1" dirty="0"/>
              <a:t>Sử dụng các đối tượng HTML</a:t>
            </a:r>
            <a:r>
              <a:rPr lang="en-US" dirty="0"/>
              <a:t>:</a:t>
            </a:r>
          </a:p>
          <a:p>
            <a:pPr lvl="1" algn="just"/>
            <a:r>
              <a:rPr lang="en-US" b="1" dirty="0">
                <a:solidFill>
                  <a:srgbClr val="FF0000"/>
                </a:solidFill>
              </a:rPr>
              <a:t>Image: </a:t>
            </a:r>
            <a:r>
              <a:rPr lang="en-US" b="1" dirty="0">
                <a:solidFill>
                  <a:srgbClr val="3488A0"/>
                </a:solidFill>
              </a:rPr>
              <a:t>craters </a:t>
            </a:r>
            <a:r>
              <a:rPr lang="en-US" b="1" dirty="0" err="1">
                <a:solidFill>
                  <a:srgbClr val="3488A0"/>
                </a:solidFill>
              </a:rPr>
              <a:t>image:Siberia</a:t>
            </a:r>
            <a:r>
              <a:rPr lang="en-US" b="1" dirty="0">
                <a:solidFill>
                  <a:srgbClr val="3488A0"/>
                </a:solidFill>
              </a:rPr>
              <a:t> </a:t>
            </a:r>
            <a:r>
              <a:rPr lang="en-US" dirty="0" err="1">
                <a:solidFill>
                  <a:schemeClr val="tx1"/>
                </a:solidFill>
              </a:rPr>
              <a:t>sẽ</a:t>
            </a:r>
            <a:r>
              <a:rPr lang="en-US" dirty="0">
                <a:solidFill>
                  <a:schemeClr val="tx1"/>
                </a:solidFill>
              </a:rPr>
              <a:t> </a:t>
            </a:r>
            <a:r>
              <a:rPr lang="en-US" dirty="0" err="1">
                <a:solidFill>
                  <a:schemeClr val="tx1"/>
                </a:solidFill>
              </a:rPr>
              <a:t>tìm</a:t>
            </a:r>
            <a:r>
              <a:rPr lang="en-US" dirty="0">
                <a:solidFill>
                  <a:schemeClr val="tx1"/>
                </a:solidFill>
              </a:rPr>
              <a:t> </a:t>
            </a:r>
            <a:r>
              <a:rPr lang="en-US" dirty="0" err="1">
                <a:solidFill>
                  <a:schemeClr val="tx1"/>
                </a:solidFill>
              </a:rPr>
              <a:t>thấy</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trang</a:t>
            </a:r>
            <a:r>
              <a:rPr lang="en-US" dirty="0">
                <a:solidFill>
                  <a:schemeClr val="tx1"/>
                </a:solidFill>
              </a:rPr>
              <a:t> web </a:t>
            </a:r>
            <a:r>
              <a:rPr lang="en-US" dirty="0" err="1">
                <a:solidFill>
                  <a:schemeClr val="tx1"/>
                </a:solidFill>
              </a:rPr>
              <a:t>có</a:t>
            </a:r>
            <a:r>
              <a:rPr lang="en-US" dirty="0">
                <a:solidFill>
                  <a:schemeClr val="tx1"/>
                </a:solidFill>
              </a:rPr>
              <a:t> </a:t>
            </a:r>
            <a:r>
              <a:rPr lang="en-US" dirty="0" err="1">
                <a:solidFill>
                  <a:schemeClr val="tx1"/>
                </a:solidFill>
              </a:rPr>
              <a:t>chứa</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miệng</a:t>
            </a:r>
            <a:r>
              <a:rPr lang="en-US" dirty="0">
                <a:solidFill>
                  <a:schemeClr val="tx1"/>
                </a:solidFill>
              </a:rPr>
              <a:t> </a:t>
            </a:r>
            <a:r>
              <a:rPr lang="en-US" dirty="0" err="1">
                <a:solidFill>
                  <a:schemeClr val="tx1"/>
                </a:solidFill>
              </a:rPr>
              <a:t>núi</a:t>
            </a:r>
            <a:r>
              <a:rPr lang="en-US" dirty="0">
                <a:solidFill>
                  <a:schemeClr val="tx1"/>
                </a:solidFill>
              </a:rPr>
              <a:t> </a:t>
            </a:r>
            <a:r>
              <a:rPr lang="en-US" dirty="0" err="1">
                <a:solidFill>
                  <a:schemeClr val="tx1"/>
                </a:solidFill>
              </a:rPr>
              <a:t>lửa</a:t>
            </a:r>
            <a:r>
              <a:rPr lang="en-US" dirty="0">
                <a:solidFill>
                  <a:schemeClr val="tx1"/>
                </a:solidFill>
              </a:rPr>
              <a:t> ở Siberia</a:t>
            </a:r>
            <a:r>
              <a:rPr lang="en-US" dirty="0"/>
              <a:t>.</a:t>
            </a:r>
          </a:p>
          <a:p>
            <a:pPr lvl="1" algn="just"/>
            <a:r>
              <a:rPr lang="en-US" b="1" dirty="0">
                <a:solidFill>
                  <a:srgbClr val="FF0000"/>
                </a:solidFill>
              </a:rPr>
              <a:t>Link</a:t>
            </a:r>
            <a:r>
              <a:rPr lang="en-US" b="1" dirty="0"/>
              <a:t>: </a:t>
            </a:r>
            <a:r>
              <a:rPr lang="en-US" b="1" dirty="0">
                <a:solidFill>
                  <a:srgbClr val="3488A0"/>
                </a:solidFill>
              </a:rPr>
              <a:t>surface </a:t>
            </a:r>
            <a:r>
              <a:rPr lang="en-US" b="1" dirty="0" err="1">
                <a:solidFill>
                  <a:srgbClr val="3488A0"/>
                </a:solidFill>
              </a:rPr>
              <a:t>link:microsoft.com</a:t>
            </a:r>
            <a:r>
              <a:rPr lang="en-US" b="1" dirty="0">
                <a:solidFill>
                  <a:srgbClr val="3488A0"/>
                </a:solidFill>
              </a:rPr>
              <a:t> </a:t>
            </a:r>
            <a:r>
              <a:rPr lang="en-US" dirty="0" err="1"/>
              <a:t>hiển</a:t>
            </a:r>
            <a:r>
              <a:rPr lang="en-US" dirty="0"/>
              <a:t> </a:t>
            </a:r>
            <a:r>
              <a:rPr lang="en-US" dirty="0" err="1"/>
              <a:t>thị</a:t>
            </a:r>
            <a:r>
              <a:rPr lang="en-US" dirty="0"/>
              <a:t> </a:t>
            </a:r>
            <a:r>
              <a:rPr lang="en-US" dirty="0" err="1"/>
              <a:t>bất</a:t>
            </a:r>
            <a:r>
              <a:rPr lang="en-US" dirty="0"/>
              <a:t> </a:t>
            </a:r>
            <a:r>
              <a:rPr lang="en-US" dirty="0" err="1"/>
              <a:t>kỳ</a:t>
            </a:r>
            <a:r>
              <a:rPr lang="en-US" dirty="0"/>
              <a:t> </a:t>
            </a:r>
            <a:r>
              <a:rPr lang="en-US" dirty="0" err="1"/>
              <a:t>trang</a:t>
            </a:r>
            <a:r>
              <a:rPr lang="en-US" dirty="0"/>
              <a:t> </a:t>
            </a:r>
            <a:r>
              <a:rPr lang="en-US" dirty="0" err="1"/>
              <a:t>nào</a:t>
            </a:r>
            <a:r>
              <a:rPr lang="en-US" dirty="0"/>
              <a:t> </a:t>
            </a:r>
            <a:r>
              <a:rPr lang="en-US" dirty="0" err="1"/>
              <a:t>về</a:t>
            </a:r>
            <a:r>
              <a:rPr lang="en-US" dirty="0"/>
              <a:t> </a:t>
            </a:r>
            <a:r>
              <a:rPr lang="en-US" dirty="0" err="1"/>
              <a:t>máy</a:t>
            </a:r>
            <a:r>
              <a:rPr lang="en-US" dirty="0"/>
              <a:t> </a:t>
            </a:r>
            <a:r>
              <a:rPr lang="en-US" dirty="0" err="1"/>
              <a:t>tính</a:t>
            </a:r>
            <a:r>
              <a:rPr lang="en-US" dirty="0"/>
              <a:t> </a:t>
            </a:r>
            <a:r>
              <a:rPr lang="en-US" dirty="0" err="1"/>
              <a:t>bảng</a:t>
            </a:r>
            <a:r>
              <a:rPr lang="en-US" dirty="0"/>
              <a:t> Surface </a:t>
            </a:r>
            <a:r>
              <a:rPr lang="en-US" dirty="0" err="1"/>
              <a:t>với</a:t>
            </a:r>
            <a:r>
              <a:rPr lang="en-US" dirty="0"/>
              <a:t> </a:t>
            </a:r>
            <a:r>
              <a:rPr lang="en-US" dirty="0" err="1"/>
              <a:t>các</a:t>
            </a:r>
            <a:r>
              <a:rPr lang="en-US" dirty="0"/>
              <a:t> </a:t>
            </a:r>
            <a:r>
              <a:rPr lang="en-US" dirty="0" err="1"/>
              <a:t>liên</a:t>
            </a:r>
            <a:r>
              <a:rPr lang="en-US" dirty="0"/>
              <a:t> </a:t>
            </a:r>
            <a:r>
              <a:rPr lang="en-US" dirty="0" err="1"/>
              <a:t>kết</a:t>
            </a:r>
            <a:r>
              <a:rPr lang="en-US" dirty="0"/>
              <a:t> </a:t>
            </a:r>
            <a:r>
              <a:rPr lang="en-US" dirty="0" err="1"/>
              <a:t>đến</a:t>
            </a:r>
            <a:r>
              <a:rPr lang="en-US" dirty="0"/>
              <a:t> </a:t>
            </a:r>
            <a:r>
              <a:rPr lang="en-US" dirty="0" err="1"/>
              <a:t>trang</a:t>
            </a:r>
            <a:r>
              <a:rPr lang="en-US" dirty="0"/>
              <a:t> web </a:t>
            </a:r>
            <a:r>
              <a:rPr lang="en-US" dirty="0" err="1"/>
              <a:t>của</a:t>
            </a:r>
            <a:r>
              <a:rPr lang="en-US" dirty="0"/>
              <a:t> Microsoft.</a:t>
            </a:r>
          </a:p>
          <a:p>
            <a:pPr lvl="1" algn="just"/>
            <a:r>
              <a:rPr lang="en-US" b="1" dirty="0">
                <a:solidFill>
                  <a:srgbClr val="FF0000"/>
                </a:solidFill>
              </a:rPr>
              <a:t>Site</a:t>
            </a:r>
            <a:r>
              <a:rPr lang="en-US" b="1" dirty="0"/>
              <a:t>: </a:t>
            </a:r>
            <a:r>
              <a:rPr lang="en-US" b="1" dirty="0">
                <a:solidFill>
                  <a:srgbClr val="3488A0"/>
                </a:solidFill>
              </a:rPr>
              <a:t>gs5 </a:t>
            </a:r>
            <a:r>
              <a:rPr lang="en-US" b="1" dirty="0" err="1">
                <a:solidFill>
                  <a:srgbClr val="3488A0"/>
                </a:solidFill>
              </a:rPr>
              <a:t>site:ccilearning.com</a:t>
            </a:r>
            <a:r>
              <a:rPr lang="en-US" b="1" dirty="0">
                <a:solidFill>
                  <a:srgbClr val="3488A0"/>
                </a:solidFill>
              </a:rPr>
              <a:t> </a:t>
            </a:r>
            <a:r>
              <a:rPr lang="en-US" dirty="0" err="1"/>
              <a:t>hiển</a:t>
            </a:r>
            <a:r>
              <a:rPr lang="en-US" dirty="0"/>
              <a:t> </a:t>
            </a:r>
            <a:r>
              <a:rPr lang="en-US" dirty="0" err="1"/>
              <a:t>thị</a:t>
            </a:r>
            <a:r>
              <a:rPr lang="en-US" dirty="0"/>
              <a:t> </a:t>
            </a:r>
            <a:r>
              <a:rPr lang="en-US" dirty="0" err="1"/>
              <a:t>bất</a:t>
            </a:r>
            <a:r>
              <a:rPr lang="en-US" dirty="0"/>
              <a:t> </a:t>
            </a:r>
            <a:r>
              <a:rPr lang="en-US" dirty="0" err="1"/>
              <a:t>kỳ</a:t>
            </a:r>
            <a:r>
              <a:rPr lang="en-US" dirty="0"/>
              <a:t> </a:t>
            </a:r>
            <a:r>
              <a:rPr lang="en-US" dirty="0" err="1"/>
              <a:t>trang</a:t>
            </a:r>
            <a:r>
              <a:rPr lang="en-US" dirty="0"/>
              <a:t> </a:t>
            </a:r>
            <a:r>
              <a:rPr lang="en-US" dirty="0" err="1"/>
              <a:t>nào</a:t>
            </a:r>
            <a:r>
              <a:rPr lang="en-US" dirty="0"/>
              <a:t> </a:t>
            </a:r>
            <a:r>
              <a:rPr lang="en-US" dirty="0" err="1"/>
              <a:t>về</a:t>
            </a:r>
            <a:r>
              <a:rPr lang="en-US" dirty="0"/>
              <a:t> </a:t>
            </a:r>
            <a:r>
              <a:rPr lang="en-US" dirty="0" err="1"/>
              <a:t>chứng</a:t>
            </a:r>
            <a:r>
              <a:rPr lang="en-US" dirty="0"/>
              <a:t> </a:t>
            </a:r>
            <a:r>
              <a:rPr lang="en-US" dirty="0" err="1"/>
              <a:t>nhận</a:t>
            </a:r>
            <a:r>
              <a:rPr lang="en-US" dirty="0"/>
              <a:t> GS5 </a:t>
            </a:r>
            <a:r>
              <a:rPr lang="en-US" dirty="0" err="1"/>
              <a:t>từ</a:t>
            </a:r>
            <a:r>
              <a:rPr lang="en-US" dirty="0"/>
              <a:t> CCI Learning’s web site</a:t>
            </a:r>
          </a:p>
        </p:txBody>
      </p:sp>
    </p:spTree>
    <p:extLst>
      <p:ext uri="{BB962C8B-B14F-4D97-AF65-F5344CB8AC3E}">
        <p14:creationId xmlns:p14="http://schemas.microsoft.com/office/powerpoint/2010/main" val="3127350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8738-48BF-4C35-8DC2-035380CDF02A}"/>
              </a:ext>
            </a:extLst>
          </p:cNvPr>
          <p:cNvSpPr>
            <a:spLocks noGrp="1"/>
          </p:cNvSpPr>
          <p:nvPr>
            <p:ph type="title"/>
          </p:nvPr>
        </p:nvSpPr>
        <p:spPr/>
        <p:txBody>
          <a:bodyPr/>
          <a:lstStyle/>
          <a:p>
            <a:r>
              <a:rPr lang="en-US" dirty="0" err="1"/>
              <a:t>Các</a:t>
            </a:r>
            <a:r>
              <a:rPr lang="en-US" dirty="0"/>
              <a:t> </a:t>
            </a:r>
            <a:r>
              <a:rPr lang="en-US" dirty="0" err="1"/>
              <a:t>khái</a:t>
            </a:r>
            <a:r>
              <a:rPr lang="en-US" dirty="0"/>
              <a:t> </a:t>
            </a:r>
            <a:r>
              <a:rPr lang="en-US" dirty="0" err="1"/>
              <a:t>niệm</a:t>
            </a:r>
            <a:r>
              <a:rPr lang="en-US" dirty="0"/>
              <a:t> c</a:t>
            </a:r>
            <a:r>
              <a:rPr lang="vi-VN" dirty="0"/>
              <a:t>ơ</a:t>
            </a:r>
            <a:r>
              <a:rPr lang="en-US" dirty="0"/>
              <a:t> </a:t>
            </a:r>
            <a:r>
              <a:rPr lang="en-US" dirty="0" err="1"/>
              <a:t>bản</a:t>
            </a:r>
            <a:endParaRPr lang="en-US" dirty="0"/>
          </a:p>
        </p:txBody>
      </p:sp>
      <p:sp>
        <p:nvSpPr>
          <p:cNvPr id="3" name="Content Placeholder 2">
            <a:extLst>
              <a:ext uri="{FF2B5EF4-FFF2-40B4-BE49-F238E27FC236}">
                <a16:creationId xmlns:a16="http://schemas.microsoft.com/office/drawing/2014/main" id="{ACAF591E-F450-4BAC-AED9-123E2847E4ED}"/>
              </a:ext>
            </a:extLst>
          </p:cNvPr>
          <p:cNvSpPr>
            <a:spLocks noGrp="1"/>
          </p:cNvSpPr>
          <p:nvPr>
            <p:ph idx="1"/>
          </p:nvPr>
        </p:nvSpPr>
        <p:spPr/>
        <p:txBody>
          <a:bodyPr/>
          <a:lstStyle/>
          <a:p>
            <a:pPr>
              <a:lnSpc>
                <a:spcPct val="100000"/>
              </a:lnSpc>
            </a:pPr>
            <a:r>
              <a:rPr lang="en-US" b="1" dirty="0" err="1">
                <a:solidFill>
                  <a:srgbClr val="FF0000"/>
                </a:solidFill>
              </a:rPr>
              <a:t>Mạng</a:t>
            </a:r>
            <a:r>
              <a:rPr lang="en-US" b="1" dirty="0">
                <a:solidFill>
                  <a:srgbClr val="FF0000"/>
                </a:solidFill>
              </a:rPr>
              <a:t> </a:t>
            </a:r>
            <a:r>
              <a:rPr lang="en-US" b="1" dirty="0" err="1">
                <a:solidFill>
                  <a:srgbClr val="FF0000"/>
                </a:solidFill>
              </a:rPr>
              <a:t>công</a:t>
            </a:r>
            <a:r>
              <a:rPr lang="en-US" b="1" dirty="0">
                <a:solidFill>
                  <a:srgbClr val="FF0000"/>
                </a:solidFill>
              </a:rPr>
              <a:t> </a:t>
            </a:r>
            <a:r>
              <a:rPr lang="en-US" b="1" dirty="0" err="1">
                <a:solidFill>
                  <a:srgbClr val="FF0000"/>
                </a:solidFill>
              </a:rPr>
              <a:t>cộng</a:t>
            </a:r>
            <a:r>
              <a:rPr lang="en-US" b="1" dirty="0">
                <a:solidFill>
                  <a:srgbClr val="FF0000"/>
                </a:solidFill>
              </a:rPr>
              <a:t> (Public Networks): </a:t>
            </a:r>
            <a:r>
              <a:rPr lang="en-US" dirty="0" err="1"/>
              <a:t>Mạng</a:t>
            </a:r>
            <a:r>
              <a:rPr lang="en-US" dirty="0"/>
              <a:t> </a:t>
            </a:r>
            <a:r>
              <a:rPr lang="en-US" dirty="0" err="1"/>
              <a:t>dùng</a:t>
            </a:r>
            <a:r>
              <a:rPr lang="en-US" dirty="0"/>
              <a:t> </a:t>
            </a:r>
            <a:r>
              <a:rPr lang="en-US" dirty="0" err="1"/>
              <a:t>chung</a:t>
            </a:r>
            <a:r>
              <a:rPr lang="en-US" dirty="0"/>
              <a:t> </a:t>
            </a:r>
            <a:r>
              <a:rPr lang="en-US" dirty="0" err="1"/>
              <a:t>cho</a:t>
            </a:r>
            <a:r>
              <a:rPr lang="en-US" dirty="0"/>
              <a:t> </a:t>
            </a:r>
            <a:r>
              <a:rPr lang="en-US" dirty="0" err="1"/>
              <a:t>tất</a:t>
            </a:r>
            <a:r>
              <a:rPr lang="en-US" dirty="0"/>
              <a:t> </a:t>
            </a:r>
            <a:r>
              <a:rPr lang="en-US" dirty="0" err="1"/>
              <a:t>cả</a:t>
            </a:r>
            <a:r>
              <a:rPr lang="en-US" dirty="0"/>
              <a:t> </a:t>
            </a:r>
            <a:r>
              <a:rPr lang="en-US" dirty="0" err="1"/>
              <a:t>mọi</a:t>
            </a:r>
            <a:r>
              <a:rPr lang="en-US" dirty="0"/>
              <a:t> ng</a:t>
            </a:r>
            <a:r>
              <a:rPr lang="vi-VN" dirty="0"/>
              <a:t>ư</a:t>
            </a:r>
            <a:r>
              <a:rPr lang="en-US" dirty="0" err="1"/>
              <a:t>ời</a:t>
            </a:r>
            <a:r>
              <a:rPr lang="en-US" dirty="0"/>
              <a:t> </a:t>
            </a:r>
            <a:r>
              <a:rPr lang="vi-VN" dirty="0"/>
              <a:t>trên khắp thế giới</a:t>
            </a:r>
            <a:r>
              <a:rPr lang="en-US" dirty="0"/>
              <a:t>, </a:t>
            </a:r>
            <a:r>
              <a:rPr lang="en-US" dirty="0" err="1"/>
              <a:t>tại</a:t>
            </a:r>
            <a:r>
              <a:rPr lang="en-US" dirty="0"/>
              <a:t> </a:t>
            </a:r>
            <a:r>
              <a:rPr lang="en-US" dirty="0" err="1"/>
              <a:t>mọi</a:t>
            </a:r>
            <a:r>
              <a:rPr lang="en-US" dirty="0"/>
              <a:t> </a:t>
            </a:r>
            <a:r>
              <a:rPr lang="en-US" dirty="0" err="1"/>
              <a:t>thời</a:t>
            </a:r>
            <a:r>
              <a:rPr lang="en-US" dirty="0"/>
              <a:t> </a:t>
            </a:r>
            <a:r>
              <a:rPr lang="en-US" dirty="0" err="1"/>
              <a:t>điểm</a:t>
            </a:r>
            <a:r>
              <a:rPr lang="en-US" dirty="0"/>
              <a:t>. </a:t>
            </a:r>
          </a:p>
          <a:p>
            <a:pPr lvl="1">
              <a:lnSpc>
                <a:spcPct val="100000"/>
              </a:lnSpc>
            </a:pPr>
            <a:r>
              <a:rPr lang="vi-VN" sz="2400" b="1" dirty="0"/>
              <a:t>Ư</a:t>
            </a:r>
            <a:r>
              <a:rPr lang="en-US" sz="2400" b="1" dirty="0"/>
              <a:t>u </a:t>
            </a:r>
            <a:r>
              <a:rPr lang="en-US" sz="2400" b="1" dirty="0" err="1"/>
              <a:t>điểm</a:t>
            </a:r>
            <a:r>
              <a:rPr lang="en-US" sz="2400" b="1" dirty="0"/>
              <a:t>:</a:t>
            </a:r>
            <a:r>
              <a:rPr lang="en-US" sz="2400" dirty="0"/>
              <a:t> </a:t>
            </a:r>
            <a:r>
              <a:rPr lang="vi-VN" sz="2400" dirty="0"/>
              <a:t>bất kỳ máy tính nào cũng có thể trao đổi dữ liệu, email và chương trình với bất kỳ máy tính khác</a:t>
            </a:r>
            <a:r>
              <a:rPr lang="en-US" sz="2400" dirty="0"/>
              <a:t>.</a:t>
            </a:r>
          </a:p>
          <a:p>
            <a:pPr lvl="1">
              <a:lnSpc>
                <a:spcPct val="100000"/>
              </a:lnSpc>
            </a:pPr>
            <a:r>
              <a:rPr lang="en-US" sz="2400" b="1" dirty="0"/>
              <a:t>Nh</a:t>
            </a:r>
            <a:r>
              <a:rPr lang="vi-VN" sz="2400" b="1" dirty="0"/>
              <a:t>ư</a:t>
            </a:r>
            <a:r>
              <a:rPr lang="en-US" sz="2400" b="1" dirty="0" err="1"/>
              <a:t>ợc</a:t>
            </a:r>
            <a:r>
              <a:rPr lang="en-US" sz="2400" b="1" dirty="0"/>
              <a:t> </a:t>
            </a:r>
            <a:r>
              <a:rPr lang="en-US" sz="2400" b="1" dirty="0" err="1"/>
              <a:t>điểm</a:t>
            </a:r>
            <a:r>
              <a:rPr lang="en-US" sz="2400" dirty="0"/>
              <a:t>: </a:t>
            </a:r>
            <a:r>
              <a:rPr lang="en-US" sz="2400" dirty="0" err="1"/>
              <a:t>bất</a:t>
            </a:r>
            <a:r>
              <a:rPr lang="en-US" sz="2400" dirty="0"/>
              <a:t> </a:t>
            </a:r>
            <a:r>
              <a:rPr lang="en-US" sz="2400" dirty="0" err="1"/>
              <a:t>kỳ</a:t>
            </a:r>
            <a:r>
              <a:rPr lang="en-US" sz="2400" dirty="0"/>
              <a:t> </a:t>
            </a:r>
            <a:r>
              <a:rPr lang="en-US" sz="2400" dirty="0" err="1"/>
              <a:t>máy</a:t>
            </a:r>
            <a:r>
              <a:rPr lang="en-US" sz="2400" dirty="0"/>
              <a:t> </a:t>
            </a:r>
            <a:r>
              <a:rPr lang="en-US" sz="2400" dirty="0" err="1"/>
              <a:t>tính</a:t>
            </a:r>
            <a:r>
              <a:rPr lang="en-US" sz="2400" dirty="0"/>
              <a:t> </a:t>
            </a:r>
            <a:r>
              <a:rPr lang="en-US" sz="2400" dirty="0" err="1"/>
              <a:t>nào</a:t>
            </a:r>
            <a:r>
              <a:rPr lang="en-US" sz="2400" dirty="0"/>
              <a:t> </a:t>
            </a:r>
            <a:r>
              <a:rPr lang="en-US" sz="2400" dirty="0" err="1"/>
              <a:t>cũng</a:t>
            </a:r>
            <a:r>
              <a:rPr lang="en-US" sz="2400" dirty="0"/>
              <a:t> </a:t>
            </a:r>
            <a:r>
              <a:rPr lang="en-US" sz="2400" dirty="0" err="1"/>
              <a:t>có</a:t>
            </a:r>
            <a:r>
              <a:rPr lang="en-US" sz="2400" dirty="0"/>
              <a:t> </a:t>
            </a:r>
            <a:r>
              <a:rPr lang="en-US" sz="2400" dirty="0" err="1"/>
              <a:t>thể</a:t>
            </a:r>
            <a:r>
              <a:rPr lang="en-US" sz="2400" dirty="0"/>
              <a:t> </a:t>
            </a:r>
            <a:r>
              <a:rPr lang="en-US" sz="2400" dirty="0" err="1"/>
              <a:t>gửi</a:t>
            </a:r>
            <a:r>
              <a:rPr lang="en-US" sz="2400" dirty="0"/>
              <a:t> </a:t>
            </a:r>
            <a:r>
              <a:rPr lang="en-US" sz="2400" b="1" dirty="0" err="1"/>
              <a:t>virut</a:t>
            </a:r>
            <a:r>
              <a:rPr lang="en-US" sz="2400" dirty="0"/>
              <a:t> </a:t>
            </a:r>
            <a:r>
              <a:rPr lang="en-US" sz="2400" dirty="0" err="1"/>
              <a:t>đến</a:t>
            </a:r>
            <a:r>
              <a:rPr lang="en-US" sz="2400" dirty="0"/>
              <a:t> </a:t>
            </a:r>
            <a:r>
              <a:rPr lang="en-US" sz="2400" dirty="0" err="1"/>
              <a:t>máy</a:t>
            </a:r>
            <a:r>
              <a:rPr lang="en-US" sz="2400" dirty="0"/>
              <a:t> </a:t>
            </a:r>
            <a:r>
              <a:rPr lang="en-US" sz="2400" dirty="0" err="1"/>
              <a:t>tính</a:t>
            </a:r>
            <a:r>
              <a:rPr lang="en-US" sz="2400" dirty="0"/>
              <a:t> </a:t>
            </a:r>
            <a:r>
              <a:rPr lang="en-US" sz="2400" dirty="0" err="1"/>
              <a:t>khác</a:t>
            </a:r>
            <a:r>
              <a:rPr lang="en-US" sz="2400" dirty="0"/>
              <a:t>.</a:t>
            </a:r>
          </a:p>
        </p:txBody>
      </p:sp>
      <p:pic>
        <p:nvPicPr>
          <p:cNvPr id="5" name="Picture 4">
            <a:extLst>
              <a:ext uri="{FF2B5EF4-FFF2-40B4-BE49-F238E27FC236}">
                <a16:creationId xmlns:a16="http://schemas.microsoft.com/office/drawing/2014/main" id="{41E72975-08A0-4F68-8A88-0F83889FE6E0}"/>
              </a:ext>
            </a:extLst>
          </p:cNvPr>
          <p:cNvPicPr>
            <a:picLocks noChangeAspect="1"/>
          </p:cNvPicPr>
          <p:nvPr/>
        </p:nvPicPr>
        <p:blipFill>
          <a:blip r:embed="rId2"/>
          <a:stretch>
            <a:fillRect/>
          </a:stretch>
        </p:blipFill>
        <p:spPr>
          <a:xfrm>
            <a:off x="4142969" y="4282283"/>
            <a:ext cx="3707940" cy="1813717"/>
          </a:xfrm>
          <a:prstGeom prst="rect">
            <a:avLst/>
          </a:prstGeom>
        </p:spPr>
      </p:pic>
    </p:spTree>
    <p:extLst>
      <p:ext uri="{BB962C8B-B14F-4D97-AF65-F5344CB8AC3E}">
        <p14:creationId xmlns:p14="http://schemas.microsoft.com/office/powerpoint/2010/main" val="12040388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EE20-EC37-4DC4-92C7-76A1DDE65348}"/>
              </a:ext>
            </a:extLst>
          </p:cNvPr>
          <p:cNvSpPr>
            <a:spLocks noGrp="1"/>
          </p:cNvSpPr>
          <p:nvPr>
            <p:ph type="title"/>
          </p:nvPr>
        </p:nvSpPr>
        <p:spPr/>
        <p:txBody>
          <a:bodyPr/>
          <a:lstStyle/>
          <a:p>
            <a:r>
              <a:rPr lang="en-US" dirty="0"/>
              <a:t>Trang </a:t>
            </a:r>
            <a:r>
              <a:rPr lang="en-US" dirty="0" err="1"/>
              <a:t>tìm</a:t>
            </a:r>
            <a:r>
              <a:rPr lang="en-US" dirty="0"/>
              <a:t> </a:t>
            </a:r>
            <a:r>
              <a:rPr lang="en-US" dirty="0" err="1"/>
              <a:t>kiếm</a:t>
            </a:r>
            <a:r>
              <a:rPr lang="en-US" dirty="0"/>
              <a:t> </a:t>
            </a:r>
            <a:r>
              <a:rPr lang="en-US" dirty="0" err="1"/>
              <a:t>nâng</a:t>
            </a:r>
            <a:r>
              <a:rPr lang="en-US" dirty="0"/>
              <a:t> </a:t>
            </a:r>
            <a:r>
              <a:rPr lang="en-US" dirty="0" err="1"/>
              <a:t>cao</a:t>
            </a:r>
            <a:endParaRPr lang="en-US" dirty="0"/>
          </a:p>
        </p:txBody>
      </p:sp>
      <p:sp>
        <p:nvSpPr>
          <p:cNvPr id="3" name="Content Placeholder 2">
            <a:extLst>
              <a:ext uri="{FF2B5EF4-FFF2-40B4-BE49-F238E27FC236}">
                <a16:creationId xmlns:a16="http://schemas.microsoft.com/office/drawing/2014/main" id="{57657E7C-9861-4132-B8B5-303EE109D4D5}"/>
              </a:ext>
            </a:extLst>
          </p:cNvPr>
          <p:cNvSpPr>
            <a:spLocks noGrp="1"/>
          </p:cNvSpPr>
          <p:nvPr>
            <p:ph idx="1"/>
          </p:nvPr>
        </p:nvSpPr>
        <p:spPr/>
        <p:txBody>
          <a:bodyPr/>
          <a:lstStyle/>
          <a:p>
            <a:r>
              <a:rPr lang="vi-VN" dirty="0"/>
              <a:t>Một phương pháp khác để thu hẹp phạm vi tìm kiếm thông tin là sử dụng các </a:t>
            </a:r>
            <a:r>
              <a:rPr lang="vi-VN" b="1" dirty="0">
                <a:solidFill>
                  <a:srgbClr val="FF0000"/>
                </a:solidFill>
              </a:rPr>
              <a:t>tính năng nâng cao </a:t>
            </a:r>
            <a:r>
              <a:rPr lang="vi-VN" dirty="0"/>
              <a:t>của công cụ tìm kiếm. </a:t>
            </a:r>
            <a:endParaRPr lang="en-US" dirty="0"/>
          </a:p>
          <a:p>
            <a:r>
              <a:rPr lang="vi-VN" dirty="0"/>
              <a:t>Ví dụ: tính năng tìm kiếm nâng cao c</a:t>
            </a:r>
            <a:r>
              <a:rPr lang="en-US" dirty="0" err="1"/>
              <a:t>ủa</a:t>
            </a:r>
            <a:r>
              <a:rPr lang="vi-VN" dirty="0"/>
              <a:t> </a:t>
            </a:r>
            <a:r>
              <a:rPr lang="vi-VN" b="1" dirty="0"/>
              <a:t>Google search</a:t>
            </a:r>
            <a:r>
              <a:rPr lang="vi-VN" dirty="0"/>
              <a:t>,</a:t>
            </a:r>
            <a:r>
              <a:rPr lang="en-US" dirty="0"/>
              <a:t> </a:t>
            </a:r>
            <a:r>
              <a:rPr lang="en-US" dirty="0" err="1"/>
              <a:t>chọn</a:t>
            </a:r>
            <a:r>
              <a:rPr lang="en-US" dirty="0"/>
              <a:t> </a:t>
            </a:r>
            <a:r>
              <a:rPr lang="en-US" dirty="0" err="1"/>
              <a:t>chức</a:t>
            </a:r>
            <a:r>
              <a:rPr lang="en-US" dirty="0"/>
              <a:t> </a:t>
            </a:r>
            <a:r>
              <a:rPr lang="en-US" dirty="0" err="1"/>
              <a:t>năng</a:t>
            </a:r>
            <a:r>
              <a:rPr lang="en-US" dirty="0"/>
              <a:t> </a:t>
            </a:r>
            <a:r>
              <a:rPr lang="en-US" b="1" dirty="0"/>
              <a:t>Settings</a:t>
            </a:r>
            <a:r>
              <a:rPr lang="en-US" dirty="0"/>
              <a:t>, </a:t>
            </a:r>
            <a:r>
              <a:rPr lang="en-US" dirty="0" err="1"/>
              <a:t>sau</a:t>
            </a:r>
            <a:r>
              <a:rPr lang="en-US" dirty="0"/>
              <a:t> </a:t>
            </a:r>
            <a:r>
              <a:rPr lang="en-US" dirty="0" err="1"/>
              <a:t>đó</a:t>
            </a:r>
            <a:r>
              <a:rPr lang="en-US" dirty="0"/>
              <a:t> </a:t>
            </a:r>
            <a:r>
              <a:rPr lang="en-US" dirty="0" err="1"/>
              <a:t>chỉ</a:t>
            </a:r>
            <a:r>
              <a:rPr lang="en-US" dirty="0"/>
              <a:t> ra </a:t>
            </a:r>
            <a:r>
              <a:rPr lang="en-US" dirty="0" err="1"/>
              <a:t>các</a:t>
            </a:r>
            <a:r>
              <a:rPr lang="en-US" dirty="0"/>
              <a:t> </a:t>
            </a:r>
            <a:r>
              <a:rPr lang="en-US" dirty="0" err="1"/>
              <a:t>tính</a:t>
            </a:r>
            <a:r>
              <a:rPr lang="en-US" dirty="0"/>
              <a:t> </a:t>
            </a:r>
            <a:r>
              <a:rPr lang="en-US" dirty="0" err="1"/>
              <a:t>năng</a:t>
            </a:r>
            <a:r>
              <a:rPr lang="en-US" dirty="0"/>
              <a:t> </a:t>
            </a:r>
            <a:r>
              <a:rPr lang="en-US" dirty="0" err="1"/>
              <a:t>cụ</a:t>
            </a:r>
            <a:r>
              <a:rPr lang="en-US" dirty="0"/>
              <a:t> </a:t>
            </a:r>
            <a:r>
              <a:rPr lang="en-US" dirty="0" err="1"/>
              <a:t>thể</a:t>
            </a:r>
            <a:r>
              <a:rPr lang="en-US" dirty="0"/>
              <a:t>.</a:t>
            </a:r>
          </a:p>
        </p:txBody>
      </p:sp>
    </p:spTree>
    <p:extLst>
      <p:ext uri="{BB962C8B-B14F-4D97-AF65-F5344CB8AC3E}">
        <p14:creationId xmlns:p14="http://schemas.microsoft.com/office/powerpoint/2010/main" val="41391958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3370-4A5B-4BC3-8271-0FA7C7832BFF}"/>
              </a:ext>
            </a:extLst>
          </p:cNvPr>
          <p:cNvSpPr>
            <a:spLocks noGrp="1"/>
          </p:cNvSpPr>
          <p:nvPr>
            <p:ph type="title"/>
          </p:nvPr>
        </p:nvSpPr>
        <p:spPr/>
        <p:txBody>
          <a:bodyPr/>
          <a:lstStyle/>
          <a:p>
            <a:r>
              <a:rPr lang="en-US" dirty="0"/>
              <a:t>Trang </a:t>
            </a:r>
            <a:r>
              <a:rPr lang="en-US" dirty="0" err="1"/>
              <a:t>tìm</a:t>
            </a:r>
            <a:r>
              <a:rPr lang="en-US" dirty="0"/>
              <a:t> </a:t>
            </a:r>
            <a:r>
              <a:rPr lang="en-US" dirty="0" err="1"/>
              <a:t>kiếm</a:t>
            </a:r>
            <a:r>
              <a:rPr lang="en-US" dirty="0"/>
              <a:t> </a:t>
            </a:r>
            <a:r>
              <a:rPr lang="en-US" dirty="0" err="1"/>
              <a:t>nâng</a:t>
            </a:r>
            <a:r>
              <a:rPr lang="en-US" dirty="0"/>
              <a:t> </a:t>
            </a:r>
            <a:r>
              <a:rPr lang="en-US" dirty="0" err="1"/>
              <a:t>cao</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A62B37EC-317A-429D-835A-9186678CBDE5}"/>
              </a:ext>
            </a:extLst>
          </p:cNvPr>
          <p:cNvPicPr>
            <a:picLocks noGrp="1" noChangeAspect="1"/>
          </p:cNvPicPr>
          <p:nvPr>
            <p:ph idx="1"/>
          </p:nvPr>
        </p:nvPicPr>
        <p:blipFill>
          <a:blip r:embed="rId2"/>
          <a:stretch>
            <a:fillRect/>
          </a:stretch>
        </p:blipFill>
        <p:spPr>
          <a:xfrm>
            <a:off x="562897" y="2182761"/>
            <a:ext cx="11275378" cy="33512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2526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4BB0-6DBF-437E-8580-A1A3A60F3583}"/>
              </a:ext>
            </a:extLst>
          </p:cNvPr>
          <p:cNvSpPr>
            <a:spLocks noGrp="1"/>
          </p:cNvSpPr>
          <p:nvPr>
            <p:ph type="title"/>
          </p:nvPr>
        </p:nvSpPr>
        <p:spPr/>
        <p:txBody>
          <a:bodyPr/>
          <a:lstStyle/>
          <a:p>
            <a:r>
              <a:rPr lang="en-US" dirty="0" err="1"/>
              <a:t>Tìm</a:t>
            </a:r>
            <a:r>
              <a:rPr lang="en-US" dirty="0"/>
              <a:t> </a:t>
            </a:r>
            <a:r>
              <a:rPr lang="en-US" dirty="0" err="1"/>
              <a:t>kiếm</a:t>
            </a:r>
            <a:r>
              <a:rPr lang="en-US" dirty="0"/>
              <a:t> </a:t>
            </a:r>
            <a:r>
              <a:rPr lang="en-US" dirty="0" err="1"/>
              <a:t>các</a:t>
            </a:r>
            <a:r>
              <a:rPr lang="en-US" dirty="0"/>
              <a:t> </a:t>
            </a:r>
            <a:r>
              <a:rPr lang="en-US" dirty="0" err="1"/>
              <a:t>trang</a:t>
            </a:r>
            <a:r>
              <a:rPr lang="en-US" dirty="0"/>
              <a:t> </a:t>
            </a:r>
            <a:r>
              <a:rPr lang="en-US" dirty="0" err="1"/>
              <a:t>mạng</a:t>
            </a:r>
            <a:r>
              <a:rPr lang="en-US" dirty="0"/>
              <a:t> </a:t>
            </a:r>
            <a:r>
              <a:rPr lang="en-US" dirty="0" err="1"/>
              <a:t>xã</a:t>
            </a:r>
            <a:r>
              <a:rPr lang="en-US" dirty="0"/>
              <a:t> </a:t>
            </a:r>
            <a:r>
              <a:rPr lang="en-US" dirty="0" err="1"/>
              <a:t>hội</a:t>
            </a:r>
            <a:endParaRPr lang="en-US" dirty="0"/>
          </a:p>
        </p:txBody>
      </p:sp>
      <p:sp>
        <p:nvSpPr>
          <p:cNvPr id="3" name="Content Placeholder 2">
            <a:extLst>
              <a:ext uri="{FF2B5EF4-FFF2-40B4-BE49-F238E27FC236}">
                <a16:creationId xmlns:a16="http://schemas.microsoft.com/office/drawing/2014/main" id="{98AC4716-BFBF-4CC4-A20F-A3A0679A548C}"/>
              </a:ext>
            </a:extLst>
          </p:cNvPr>
          <p:cNvSpPr>
            <a:spLocks noGrp="1"/>
          </p:cNvSpPr>
          <p:nvPr>
            <p:ph idx="1"/>
          </p:nvPr>
        </p:nvSpPr>
        <p:spPr/>
        <p:txBody>
          <a:bodyPr/>
          <a:lstStyle/>
          <a:p>
            <a:pPr algn="just"/>
            <a:r>
              <a:rPr lang="en-US" dirty="0" err="1"/>
              <a:t>Một</a:t>
            </a:r>
            <a:r>
              <a:rPr lang="en-US" dirty="0"/>
              <a:t> </a:t>
            </a:r>
            <a:r>
              <a:rPr lang="en-US" dirty="0" err="1"/>
              <a:t>số</a:t>
            </a:r>
            <a:r>
              <a:rPr lang="en-US" dirty="0"/>
              <a:t> </a:t>
            </a:r>
            <a:r>
              <a:rPr lang="en-US" dirty="0" err="1"/>
              <a:t>trang</a:t>
            </a:r>
            <a:r>
              <a:rPr lang="en-US" dirty="0"/>
              <a:t> </a:t>
            </a:r>
            <a:r>
              <a:rPr lang="en-US" dirty="0" err="1"/>
              <a:t>mạng</a:t>
            </a:r>
            <a:r>
              <a:rPr lang="en-US" dirty="0"/>
              <a:t> </a:t>
            </a:r>
            <a:r>
              <a:rPr lang="en-US" dirty="0" err="1"/>
              <a:t>xã</a:t>
            </a:r>
            <a:r>
              <a:rPr lang="en-US" dirty="0"/>
              <a:t> </a:t>
            </a:r>
            <a:r>
              <a:rPr lang="en-US" dirty="0" err="1"/>
              <a:t>hội</a:t>
            </a:r>
            <a:r>
              <a:rPr lang="en-US" dirty="0"/>
              <a:t> </a:t>
            </a:r>
            <a:r>
              <a:rPr lang="en-US" dirty="0" err="1"/>
              <a:t>phổ</a:t>
            </a:r>
            <a:r>
              <a:rPr lang="en-US" dirty="0"/>
              <a:t> </a:t>
            </a:r>
            <a:r>
              <a:rPr lang="en-US" dirty="0" err="1"/>
              <a:t>biến</a:t>
            </a:r>
            <a:r>
              <a:rPr lang="en-US" dirty="0"/>
              <a:t> </a:t>
            </a:r>
            <a:r>
              <a:rPr lang="en-US" dirty="0" err="1"/>
              <a:t>nhất</a:t>
            </a:r>
            <a:r>
              <a:rPr lang="en-US" dirty="0"/>
              <a:t>: </a:t>
            </a:r>
            <a:r>
              <a:rPr lang="en-US" b="1" i="1" dirty="0"/>
              <a:t>Facebook, Twitter, LinkedIn, Instagram </a:t>
            </a:r>
            <a:r>
              <a:rPr lang="en-US" b="1" i="1" dirty="0" err="1"/>
              <a:t>và</a:t>
            </a:r>
            <a:r>
              <a:rPr lang="en-US" b="1" i="1" dirty="0"/>
              <a:t> YouTube</a:t>
            </a:r>
            <a:r>
              <a:rPr lang="en-US" dirty="0"/>
              <a:t>.</a:t>
            </a:r>
          </a:p>
          <a:p>
            <a:r>
              <a:rPr lang="en-US" dirty="0" err="1"/>
              <a:t>Một</a:t>
            </a:r>
            <a:r>
              <a:rPr lang="en-US" dirty="0"/>
              <a:t> </a:t>
            </a:r>
            <a:r>
              <a:rPr lang="en-US" dirty="0" err="1"/>
              <a:t>trong</a:t>
            </a:r>
            <a:r>
              <a:rPr lang="en-US" dirty="0"/>
              <a:t> </a:t>
            </a:r>
            <a:r>
              <a:rPr lang="en-US" dirty="0" err="1"/>
              <a:t>những</a:t>
            </a:r>
            <a:r>
              <a:rPr lang="en-US" dirty="0"/>
              <a:t> </a:t>
            </a:r>
            <a:r>
              <a:rPr lang="en-US" dirty="0" err="1"/>
              <a:t>lý</a:t>
            </a:r>
            <a:r>
              <a:rPr lang="en-US" dirty="0"/>
              <a:t> do </a:t>
            </a:r>
            <a:r>
              <a:rPr lang="en-US" dirty="0" err="1"/>
              <a:t>mà</a:t>
            </a:r>
            <a:r>
              <a:rPr lang="en-US" dirty="0"/>
              <a:t> </a:t>
            </a:r>
            <a:r>
              <a:rPr lang="en-US" dirty="0" err="1"/>
              <a:t>các</a:t>
            </a:r>
            <a:r>
              <a:rPr lang="en-US" dirty="0"/>
              <a:t> </a:t>
            </a:r>
            <a:r>
              <a:rPr lang="en-US" dirty="0" err="1"/>
              <a:t>trang</a:t>
            </a:r>
            <a:r>
              <a:rPr lang="en-US" dirty="0"/>
              <a:t> </a:t>
            </a:r>
            <a:r>
              <a:rPr lang="en-US" dirty="0" err="1"/>
              <a:t>mạng</a:t>
            </a:r>
            <a:r>
              <a:rPr lang="en-US" dirty="0"/>
              <a:t> </a:t>
            </a:r>
            <a:r>
              <a:rPr lang="en-US" dirty="0" err="1"/>
              <a:t>xã</a:t>
            </a:r>
            <a:r>
              <a:rPr lang="en-US" dirty="0"/>
              <a:t> </a:t>
            </a:r>
            <a:r>
              <a:rPr lang="en-US" dirty="0" err="1"/>
              <a:t>hội</a:t>
            </a:r>
            <a:r>
              <a:rPr lang="en-US" dirty="0"/>
              <a:t> </a:t>
            </a:r>
            <a:r>
              <a:rPr lang="en-US" dirty="0" err="1"/>
              <a:t>rất</a:t>
            </a:r>
            <a:r>
              <a:rPr lang="en-US" dirty="0"/>
              <a:t> </a:t>
            </a:r>
            <a:r>
              <a:rPr lang="en-US" dirty="0" err="1"/>
              <a:t>phổ</a:t>
            </a:r>
            <a:r>
              <a:rPr lang="en-US" dirty="0"/>
              <a:t> </a:t>
            </a:r>
            <a:r>
              <a:rPr lang="en-US" dirty="0" err="1"/>
              <a:t>biến</a:t>
            </a:r>
            <a:r>
              <a:rPr lang="en-US" dirty="0"/>
              <a:t> </a:t>
            </a:r>
            <a:r>
              <a:rPr lang="en-US" dirty="0" err="1"/>
              <a:t>là</a:t>
            </a:r>
            <a:r>
              <a:rPr lang="en-US" dirty="0"/>
              <a:t> </a:t>
            </a:r>
            <a:r>
              <a:rPr lang="en-US" dirty="0" err="1"/>
              <a:t>chúng</a:t>
            </a:r>
            <a:r>
              <a:rPr lang="en-US" dirty="0"/>
              <a:t> </a:t>
            </a:r>
            <a:r>
              <a:rPr lang="en-US" dirty="0" err="1"/>
              <a:t>giúp</a:t>
            </a:r>
            <a:r>
              <a:rPr lang="en-US" dirty="0"/>
              <a:t> </a:t>
            </a:r>
            <a:r>
              <a:rPr lang="en-US" dirty="0" err="1"/>
              <a:t>bạn</a:t>
            </a:r>
            <a:r>
              <a:rPr lang="en-US" dirty="0"/>
              <a:t> </a:t>
            </a:r>
            <a:r>
              <a:rPr lang="en-US" dirty="0" err="1"/>
              <a:t>dễ</a:t>
            </a:r>
            <a:r>
              <a:rPr lang="en-US" dirty="0"/>
              <a:t> </a:t>
            </a:r>
            <a:r>
              <a:rPr lang="en-US" dirty="0" err="1"/>
              <a:t>dàng</a:t>
            </a:r>
            <a:r>
              <a:rPr lang="en-US" dirty="0"/>
              <a:t> chia </a:t>
            </a:r>
            <a:r>
              <a:rPr lang="en-US" dirty="0" err="1"/>
              <a:t>sẻ</a:t>
            </a:r>
            <a:r>
              <a:rPr lang="en-US" dirty="0"/>
              <a:t> </a:t>
            </a:r>
            <a:r>
              <a:rPr lang="en-US" dirty="0" err="1"/>
              <a:t>hình</a:t>
            </a:r>
            <a:r>
              <a:rPr lang="en-US" dirty="0"/>
              <a:t> </a:t>
            </a:r>
            <a:r>
              <a:rPr lang="en-US" dirty="0" err="1"/>
              <a:t>ảnh</a:t>
            </a:r>
            <a:r>
              <a:rPr lang="en-US" dirty="0"/>
              <a:t> </a:t>
            </a:r>
            <a:r>
              <a:rPr lang="en-US" dirty="0" err="1"/>
              <a:t>và</a:t>
            </a:r>
            <a:r>
              <a:rPr lang="en-US" dirty="0"/>
              <a:t> video </a:t>
            </a:r>
          </a:p>
        </p:txBody>
      </p:sp>
    </p:spTree>
    <p:extLst>
      <p:ext uri="{BB962C8B-B14F-4D97-AF65-F5344CB8AC3E}">
        <p14:creationId xmlns:p14="http://schemas.microsoft.com/office/powerpoint/2010/main" val="3146101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64B72-5CBB-479E-A26C-2EC1AD02FFA4}"/>
              </a:ext>
            </a:extLst>
          </p:cNvPr>
          <p:cNvSpPr>
            <a:spLocks noGrp="1"/>
          </p:cNvSpPr>
          <p:nvPr>
            <p:ph type="title"/>
          </p:nvPr>
        </p:nvSpPr>
        <p:spPr/>
        <p:txBody>
          <a:bodyPr/>
          <a:lstStyle/>
          <a:p>
            <a:r>
              <a:rPr lang="en-US" dirty="0" err="1"/>
              <a:t>Tìm</a:t>
            </a:r>
            <a:r>
              <a:rPr lang="en-US" dirty="0"/>
              <a:t> </a:t>
            </a:r>
            <a:r>
              <a:rPr lang="en-US" dirty="0" err="1"/>
              <a:t>kiếm</a:t>
            </a:r>
            <a:r>
              <a:rPr lang="en-US" dirty="0"/>
              <a:t> </a:t>
            </a:r>
            <a:r>
              <a:rPr lang="en-US" dirty="0" err="1"/>
              <a:t>các</a:t>
            </a:r>
            <a:r>
              <a:rPr lang="en-US" dirty="0"/>
              <a:t> </a:t>
            </a:r>
            <a:r>
              <a:rPr lang="en-US" dirty="0" err="1"/>
              <a:t>trang</a:t>
            </a:r>
            <a:r>
              <a:rPr lang="en-US" dirty="0"/>
              <a:t> </a:t>
            </a:r>
            <a:r>
              <a:rPr lang="en-US" dirty="0" err="1"/>
              <a:t>mạng</a:t>
            </a:r>
            <a:r>
              <a:rPr lang="en-US" dirty="0"/>
              <a:t> </a:t>
            </a:r>
            <a:r>
              <a:rPr lang="en-US" dirty="0" err="1"/>
              <a:t>xã</a:t>
            </a:r>
            <a:r>
              <a:rPr lang="en-US" dirty="0"/>
              <a:t> </a:t>
            </a:r>
            <a:r>
              <a:rPr lang="en-US" dirty="0" err="1"/>
              <a:t>hội</a:t>
            </a:r>
            <a:endParaRPr lang="en-US" dirty="0"/>
          </a:p>
        </p:txBody>
      </p:sp>
      <p:sp>
        <p:nvSpPr>
          <p:cNvPr id="3" name="Content Placeholder 2">
            <a:extLst>
              <a:ext uri="{FF2B5EF4-FFF2-40B4-BE49-F238E27FC236}">
                <a16:creationId xmlns:a16="http://schemas.microsoft.com/office/drawing/2014/main" id="{6540BCA3-68A8-416D-9739-E19EF4796AB1}"/>
              </a:ext>
            </a:extLst>
          </p:cNvPr>
          <p:cNvSpPr>
            <a:spLocks noGrp="1"/>
          </p:cNvSpPr>
          <p:nvPr>
            <p:ph idx="1"/>
          </p:nvPr>
        </p:nvSpPr>
        <p:spPr/>
        <p:txBody>
          <a:bodyPr/>
          <a:lstStyle/>
          <a:p>
            <a:pPr algn="just"/>
            <a:r>
              <a:rPr lang="vi-VN" b="1" i="0" dirty="0">
                <a:solidFill>
                  <a:srgbClr val="FF0000"/>
                </a:solidFill>
                <a:effectLst/>
                <a:latin typeface="Lato"/>
              </a:rPr>
              <a:t>hashtag</a:t>
            </a:r>
            <a:r>
              <a:rPr lang="vi-VN" b="0" i="0" dirty="0">
                <a:solidFill>
                  <a:srgbClr val="121821"/>
                </a:solidFill>
                <a:effectLst/>
                <a:latin typeface="Lato"/>
              </a:rPr>
              <a:t> </a:t>
            </a:r>
            <a:r>
              <a:rPr lang="vi-VN" b="0" i="1" dirty="0">
                <a:solidFill>
                  <a:srgbClr val="121821"/>
                </a:solidFill>
                <a:effectLst/>
                <a:latin typeface="Lato"/>
              </a:rPr>
              <a:t>là một từ (hoặc một chuỗi các kí tự liên tiếp nhau) được đặt sau dấu #</a:t>
            </a:r>
            <a:r>
              <a:rPr lang="en-US" b="0" i="1" dirty="0">
                <a:solidFill>
                  <a:srgbClr val="121821"/>
                </a:solidFill>
                <a:effectLst/>
                <a:latin typeface="Lato"/>
              </a:rPr>
              <a:t>, </a:t>
            </a:r>
            <a:r>
              <a:rPr lang="vi-VN" b="0" i="0" dirty="0">
                <a:solidFill>
                  <a:srgbClr val="121821"/>
                </a:solidFill>
                <a:effectLst/>
                <a:latin typeface="Lato"/>
              </a:rPr>
              <a:t>còn gọi</a:t>
            </a:r>
            <a:r>
              <a:rPr lang="en-US" b="0" i="0" dirty="0">
                <a:solidFill>
                  <a:srgbClr val="121821"/>
                </a:solidFill>
                <a:effectLst/>
                <a:latin typeface="Lato"/>
              </a:rPr>
              <a:t> </a:t>
            </a:r>
            <a:r>
              <a:rPr lang="vi-VN" b="0" i="0" dirty="0">
                <a:solidFill>
                  <a:srgbClr val="121821"/>
                </a:solidFill>
                <a:effectLst/>
                <a:latin typeface="Lato"/>
              </a:rPr>
              <a:t>là </a:t>
            </a:r>
            <a:r>
              <a:rPr lang="vi-VN" b="1" i="1" dirty="0">
                <a:solidFill>
                  <a:srgbClr val="121821"/>
                </a:solidFill>
                <a:effectLst/>
                <a:latin typeface="Lato"/>
              </a:rPr>
              <a:t>hash symbo</a:t>
            </a:r>
            <a:r>
              <a:rPr lang="en-US" b="1" i="1" dirty="0">
                <a:solidFill>
                  <a:srgbClr val="121821"/>
                </a:solidFill>
                <a:effectLst/>
                <a:latin typeface="Lato"/>
              </a:rPr>
              <a:t>l, </a:t>
            </a:r>
            <a:r>
              <a:rPr lang="vi-VN" b="0" i="0" dirty="0">
                <a:solidFill>
                  <a:srgbClr val="121821"/>
                </a:solidFill>
                <a:effectLst/>
                <a:latin typeface="Lato"/>
              </a:rPr>
              <a:t>là một dạng metadata (dữ liệu dùng để mô tả cho một dữ liệu khác).</a:t>
            </a:r>
            <a:endParaRPr lang="en-US" b="0" i="0" dirty="0">
              <a:solidFill>
                <a:srgbClr val="121821"/>
              </a:solidFill>
              <a:effectLst/>
              <a:latin typeface="Lato"/>
            </a:endParaRPr>
          </a:p>
          <a:p>
            <a:pPr algn="just"/>
            <a:r>
              <a:rPr lang="vi-VN" b="0" i="0" dirty="0">
                <a:solidFill>
                  <a:srgbClr val="121821"/>
                </a:solidFill>
                <a:effectLst/>
                <a:latin typeface="Lato"/>
              </a:rPr>
              <a:t>hashtag xuất hiện trên các mạng xã hội như Twitter, Instagram, Google+, Tumblr. </a:t>
            </a:r>
            <a:endParaRPr lang="en-US" b="0" i="0" dirty="0">
              <a:solidFill>
                <a:srgbClr val="121821"/>
              </a:solidFill>
              <a:effectLst/>
              <a:latin typeface="Lato"/>
            </a:endParaRPr>
          </a:p>
          <a:p>
            <a:pPr algn="just"/>
            <a:r>
              <a:rPr lang="en-US" dirty="0" err="1">
                <a:solidFill>
                  <a:srgbClr val="121821"/>
                </a:solidFill>
                <a:latin typeface="Lato"/>
              </a:rPr>
              <a:t>Ví</a:t>
            </a:r>
            <a:r>
              <a:rPr lang="en-US" dirty="0">
                <a:solidFill>
                  <a:srgbClr val="121821"/>
                </a:solidFill>
                <a:latin typeface="Lato"/>
              </a:rPr>
              <a:t> </a:t>
            </a:r>
            <a:r>
              <a:rPr lang="en-US" dirty="0" err="1">
                <a:solidFill>
                  <a:srgbClr val="121821"/>
                </a:solidFill>
                <a:latin typeface="Lato"/>
              </a:rPr>
              <a:t>dụ</a:t>
            </a:r>
            <a:r>
              <a:rPr lang="en-US" dirty="0">
                <a:solidFill>
                  <a:srgbClr val="121821"/>
                </a:solidFill>
                <a:latin typeface="Lato"/>
              </a:rPr>
              <a:t>: </a:t>
            </a:r>
            <a:endParaRPr lang="en-US" dirty="0"/>
          </a:p>
        </p:txBody>
      </p:sp>
      <p:sp>
        <p:nvSpPr>
          <p:cNvPr id="7" name="TextBox 6">
            <a:extLst>
              <a:ext uri="{FF2B5EF4-FFF2-40B4-BE49-F238E27FC236}">
                <a16:creationId xmlns:a16="http://schemas.microsoft.com/office/drawing/2014/main" id="{1D5E5C91-7BE7-4B6C-9B66-31C2A6C828C2}"/>
              </a:ext>
            </a:extLst>
          </p:cNvPr>
          <p:cNvSpPr txBox="1"/>
          <p:nvPr/>
        </p:nvSpPr>
        <p:spPr>
          <a:xfrm>
            <a:off x="3048000" y="5075591"/>
            <a:ext cx="6096000" cy="461665"/>
          </a:xfrm>
          <a:prstGeom prst="rect">
            <a:avLst/>
          </a:prstGeom>
          <a:noFill/>
        </p:spPr>
        <p:txBody>
          <a:bodyPr wrap="square">
            <a:spAutoFit/>
          </a:bodyPr>
          <a:lstStyle/>
          <a:p>
            <a:r>
              <a:rPr lang="fr-FR" sz="2400" b="1" i="0" dirty="0">
                <a:solidFill>
                  <a:srgbClr val="121821"/>
                </a:solidFill>
                <a:effectLst/>
                <a:latin typeface="Lato"/>
              </a:rPr>
              <a:t>#Tinhte là </a:t>
            </a:r>
            <a:r>
              <a:rPr lang="fr-FR" sz="2400" b="1" i="0" dirty="0" err="1">
                <a:solidFill>
                  <a:srgbClr val="121821"/>
                </a:solidFill>
                <a:effectLst/>
                <a:latin typeface="Lato"/>
              </a:rPr>
              <a:t>một</a:t>
            </a:r>
            <a:r>
              <a:rPr lang="fr-FR" sz="2400" b="1" i="0" dirty="0">
                <a:solidFill>
                  <a:srgbClr val="121821"/>
                </a:solidFill>
                <a:effectLst/>
                <a:latin typeface="Lato"/>
              </a:rPr>
              <a:t> </a:t>
            </a:r>
            <a:r>
              <a:rPr lang="fr-FR" sz="2400" b="1" i="0" dirty="0" err="1">
                <a:solidFill>
                  <a:srgbClr val="121821"/>
                </a:solidFill>
                <a:effectLst/>
                <a:latin typeface="Lato"/>
              </a:rPr>
              <a:t>trang</a:t>
            </a:r>
            <a:r>
              <a:rPr lang="fr-FR" sz="2400" b="1" i="0" dirty="0">
                <a:solidFill>
                  <a:srgbClr val="121821"/>
                </a:solidFill>
                <a:effectLst/>
                <a:latin typeface="Lato"/>
              </a:rPr>
              <a:t> tin #congnghe.</a:t>
            </a:r>
            <a:endParaRPr lang="en-US" sz="2400" b="1" dirty="0"/>
          </a:p>
        </p:txBody>
      </p:sp>
    </p:spTree>
    <p:extLst>
      <p:ext uri="{BB962C8B-B14F-4D97-AF65-F5344CB8AC3E}">
        <p14:creationId xmlns:p14="http://schemas.microsoft.com/office/powerpoint/2010/main" val="4124345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EB3-7C10-4F5C-8FB6-99607789F3BA}"/>
              </a:ext>
            </a:extLst>
          </p:cNvPr>
          <p:cNvSpPr>
            <a:spLocks noGrp="1"/>
          </p:cNvSpPr>
          <p:nvPr>
            <p:ph type="title"/>
          </p:nvPr>
        </p:nvSpPr>
        <p:spPr/>
        <p:txBody>
          <a:bodyPr/>
          <a:lstStyle/>
          <a:p>
            <a:r>
              <a:rPr lang="en-US" dirty="0" err="1"/>
              <a:t>Các</a:t>
            </a:r>
            <a:r>
              <a:rPr lang="en-US" dirty="0"/>
              <a:t> </a:t>
            </a:r>
            <a:r>
              <a:rPr lang="en-US" dirty="0" err="1"/>
              <a:t>khái</a:t>
            </a:r>
            <a:r>
              <a:rPr lang="en-US" dirty="0"/>
              <a:t> </a:t>
            </a:r>
            <a:r>
              <a:rPr lang="en-US" dirty="0" err="1"/>
              <a:t>niệm</a:t>
            </a:r>
            <a:r>
              <a:rPr lang="en-US" dirty="0"/>
              <a:t> c</a:t>
            </a:r>
            <a:r>
              <a:rPr lang="vi-VN" dirty="0"/>
              <a:t>ơ</a:t>
            </a:r>
            <a:r>
              <a:rPr lang="en-US" dirty="0"/>
              <a:t> </a:t>
            </a:r>
            <a:r>
              <a:rPr lang="en-US" dirty="0" err="1"/>
              <a:t>bản</a:t>
            </a:r>
            <a:endParaRPr lang="en-US" dirty="0"/>
          </a:p>
        </p:txBody>
      </p:sp>
      <p:sp>
        <p:nvSpPr>
          <p:cNvPr id="3" name="Content Placeholder 2">
            <a:extLst>
              <a:ext uri="{FF2B5EF4-FFF2-40B4-BE49-F238E27FC236}">
                <a16:creationId xmlns:a16="http://schemas.microsoft.com/office/drawing/2014/main" id="{79BEA1E4-23FC-4003-8534-E15045DB4F75}"/>
              </a:ext>
            </a:extLst>
          </p:cNvPr>
          <p:cNvSpPr>
            <a:spLocks noGrp="1"/>
          </p:cNvSpPr>
          <p:nvPr>
            <p:ph idx="1"/>
          </p:nvPr>
        </p:nvSpPr>
        <p:spPr/>
        <p:txBody>
          <a:bodyPr/>
          <a:lstStyle/>
          <a:p>
            <a:pPr algn="just">
              <a:lnSpc>
                <a:spcPct val="100000"/>
              </a:lnSpc>
            </a:pPr>
            <a:r>
              <a:rPr lang="en-US" b="1" dirty="0" err="1">
                <a:solidFill>
                  <a:srgbClr val="FF0000"/>
                </a:solidFill>
              </a:rPr>
              <a:t>Mạng</a:t>
            </a:r>
            <a:r>
              <a:rPr lang="en-US" b="1" dirty="0">
                <a:solidFill>
                  <a:srgbClr val="FF0000"/>
                </a:solidFill>
              </a:rPr>
              <a:t> </a:t>
            </a:r>
            <a:r>
              <a:rPr lang="en-US" b="1" dirty="0" err="1">
                <a:solidFill>
                  <a:srgbClr val="FF0000"/>
                </a:solidFill>
              </a:rPr>
              <a:t>riêng</a:t>
            </a:r>
            <a:r>
              <a:rPr lang="en-US" b="1" dirty="0">
                <a:solidFill>
                  <a:srgbClr val="FF0000"/>
                </a:solidFill>
              </a:rPr>
              <a:t> </a:t>
            </a:r>
            <a:r>
              <a:rPr lang="en-US" dirty="0">
                <a:solidFill>
                  <a:srgbClr val="FF0000"/>
                </a:solidFill>
              </a:rPr>
              <a:t>(</a:t>
            </a:r>
            <a:r>
              <a:rPr lang="en-US" b="1" dirty="0">
                <a:solidFill>
                  <a:srgbClr val="FF0000"/>
                </a:solidFill>
              </a:rPr>
              <a:t>Private Networks</a:t>
            </a:r>
            <a:r>
              <a:rPr lang="en-US" dirty="0">
                <a:solidFill>
                  <a:srgbClr val="FF0000"/>
                </a:solidFill>
              </a:rPr>
              <a:t>)</a:t>
            </a:r>
            <a:r>
              <a:rPr lang="en-US" dirty="0"/>
              <a:t>: </a:t>
            </a:r>
            <a:r>
              <a:rPr lang="vi-VN" sz="2600" dirty="0"/>
              <a:t>mạng sử dụng không gian địa chỉ IP riêng. Các địa chỉ này thường được sử dụng cho các mạng cục bộ (LAN) trong môi trường văn phòng</a:t>
            </a:r>
            <a:r>
              <a:rPr lang="en-US" sz="2600" dirty="0"/>
              <a:t>, tr</a:t>
            </a:r>
            <a:r>
              <a:rPr lang="vi-VN" sz="2600" dirty="0"/>
              <a:t>ư</a:t>
            </a:r>
            <a:r>
              <a:rPr lang="en-US" sz="2600" dirty="0" err="1"/>
              <a:t>ờng</a:t>
            </a:r>
            <a:r>
              <a:rPr lang="en-US" sz="2600" dirty="0"/>
              <a:t> </a:t>
            </a:r>
            <a:r>
              <a:rPr lang="en-US" sz="2600" dirty="0" err="1"/>
              <a:t>học</a:t>
            </a:r>
            <a:r>
              <a:rPr lang="vi-VN" sz="2600" dirty="0"/>
              <a:t> và doanh nghiệp.</a:t>
            </a:r>
            <a:endParaRPr lang="en-US" sz="2600" dirty="0"/>
          </a:p>
          <a:p>
            <a:pPr lvl="1">
              <a:lnSpc>
                <a:spcPct val="100000"/>
              </a:lnSpc>
            </a:pPr>
            <a:r>
              <a:rPr lang="en-US" sz="2400" dirty="0"/>
              <a:t>Ng</a:t>
            </a:r>
            <a:r>
              <a:rPr lang="vi-VN" sz="2400" dirty="0"/>
              <a:t>ư</a:t>
            </a:r>
            <a:r>
              <a:rPr lang="en-US" sz="2400" dirty="0" err="1"/>
              <a:t>ời</a:t>
            </a:r>
            <a:r>
              <a:rPr lang="en-US" sz="2400" dirty="0"/>
              <a:t> </a:t>
            </a:r>
            <a:r>
              <a:rPr lang="en-US" sz="2400" dirty="0" err="1"/>
              <a:t>dùng</a:t>
            </a:r>
            <a:r>
              <a:rPr lang="en-US" sz="2400" dirty="0"/>
              <a:t> </a:t>
            </a:r>
            <a:r>
              <a:rPr lang="en-US" sz="2400" dirty="0" err="1"/>
              <a:t>phải</a:t>
            </a:r>
            <a:r>
              <a:rPr lang="en-US" sz="2400" dirty="0"/>
              <a:t> đ</a:t>
            </a:r>
            <a:r>
              <a:rPr lang="vi-VN" sz="2400" dirty="0"/>
              <a:t>ư</a:t>
            </a:r>
            <a:r>
              <a:rPr lang="en-US" sz="2400" dirty="0" err="1"/>
              <a:t>ợc</a:t>
            </a:r>
            <a:r>
              <a:rPr lang="en-US" sz="2400" dirty="0"/>
              <a:t> </a:t>
            </a:r>
            <a:r>
              <a:rPr lang="en-US" sz="2400" dirty="0" err="1"/>
              <a:t>cấp</a:t>
            </a:r>
            <a:r>
              <a:rPr lang="en-US" sz="2400" dirty="0"/>
              <a:t> </a:t>
            </a:r>
            <a:r>
              <a:rPr lang="en-US" sz="2400" dirty="0" err="1"/>
              <a:t>quyền</a:t>
            </a:r>
            <a:r>
              <a:rPr lang="en-US" sz="2400" dirty="0"/>
              <a:t> </a:t>
            </a:r>
            <a:r>
              <a:rPr lang="en-US" sz="2400" dirty="0" err="1"/>
              <a:t>truy</a:t>
            </a:r>
            <a:r>
              <a:rPr lang="en-US" sz="2400" dirty="0"/>
              <a:t> </a:t>
            </a:r>
            <a:r>
              <a:rPr lang="en-US" sz="2400" dirty="0" err="1"/>
              <a:t>cập</a:t>
            </a:r>
            <a:r>
              <a:rPr lang="en-US" sz="2400" dirty="0"/>
              <a:t> </a:t>
            </a:r>
            <a:r>
              <a:rPr lang="en-US" sz="2400" dirty="0" err="1"/>
              <a:t>vào</a:t>
            </a:r>
            <a:r>
              <a:rPr lang="en-US" sz="2400" dirty="0"/>
              <a:t> </a:t>
            </a:r>
            <a:r>
              <a:rPr lang="en-US" sz="2400" dirty="0" err="1"/>
              <a:t>tài</a:t>
            </a:r>
            <a:r>
              <a:rPr lang="en-US" sz="2400" dirty="0"/>
              <a:t> </a:t>
            </a:r>
            <a:r>
              <a:rPr lang="en-US" sz="2400" dirty="0" err="1"/>
              <a:t>nguyên</a:t>
            </a:r>
            <a:r>
              <a:rPr lang="en-US" sz="2400" dirty="0"/>
              <a:t> </a:t>
            </a:r>
            <a:r>
              <a:rPr lang="en-US" sz="2400" dirty="0" err="1"/>
              <a:t>của</a:t>
            </a:r>
            <a:r>
              <a:rPr lang="en-US" sz="2400" dirty="0"/>
              <a:t> </a:t>
            </a:r>
            <a:r>
              <a:rPr lang="en-US" sz="2400" dirty="0" err="1"/>
              <a:t>mạng</a:t>
            </a:r>
            <a:endParaRPr lang="en-US" sz="2400" dirty="0"/>
          </a:p>
          <a:p>
            <a:pPr lvl="1">
              <a:lnSpc>
                <a:spcPct val="100000"/>
              </a:lnSpc>
            </a:pPr>
            <a:r>
              <a:rPr lang="en-US" sz="2400" dirty="0" err="1"/>
              <a:t>Mạng</a:t>
            </a:r>
            <a:r>
              <a:rPr lang="en-US" sz="2400" dirty="0"/>
              <a:t> </a:t>
            </a:r>
            <a:r>
              <a:rPr lang="en-US" sz="2400" dirty="0" err="1"/>
              <a:t>riêng</a:t>
            </a:r>
            <a:r>
              <a:rPr lang="en-US" sz="2400" dirty="0"/>
              <a:t> </a:t>
            </a:r>
            <a:r>
              <a:rPr lang="en-US" sz="2400" dirty="0" err="1"/>
              <a:t>th</a:t>
            </a:r>
            <a:r>
              <a:rPr lang="vi-VN" sz="2400" dirty="0"/>
              <a:t>ư</a:t>
            </a:r>
            <a:r>
              <a:rPr lang="en-US" sz="2400" dirty="0" err="1"/>
              <a:t>ờng</a:t>
            </a:r>
            <a:r>
              <a:rPr lang="en-US" sz="2400" dirty="0"/>
              <a:t> an </a:t>
            </a:r>
            <a:r>
              <a:rPr lang="en-US" sz="2400" dirty="0" err="1"/>
              <a:t>toàn</a:t>
            </a:r>
            <a:endParaRPr lang="en-US" sz="2400" dirty="0"/>
          </a:p>
        </p:txBody>
      </p:sp>
    </p:spTree>
    <p:extLst>
      <p:ext uri="{BB962C8B-B14F-4D97-AF65-F5344CB8AC3E}">
        <p14:creationId xmlns:p14="http://schemas.microsoft.com/office/powerpoint/2010/main" val="3721383714"/>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4046</Words>
  <Application>Microsoft Office PowerPoint</Application>
  <PresentationFormat>Widescreen</PresentationFormat>
  <Paragraphs>372</Paragraphs>
  <Slides>83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Corbel</vt:lpstr>
      <vt:lpstr>Lato</vt:lpstr>
      <vt:lpstr>Segoe UI</vt:lpstr>
      <vt:lpstr>SegoeUI</vt:lpstr>
      <vt:lpstr>SegoeUI-Bold</vt:lpstr>
      <vt:lpstr>Times New Roman</vt:lpstr>
      <vt:lpstr>Wingdings</vt:lpstr>
      <vt:lpstr>Basis</vt:lpstr>
      <vt:lpstr>Internet </vt:lpstr>
      <vt:lpstr>Nội dung</vt:lpstr>
      <vt:lpstr>PowerPoint Presentation</vt:lpstr>
      <vt:lpstr>Backbone </vt:lpstr>
      <vt:lpstr>Thiết bị phần cứng của Internet</vt:lpstr>
      <vt:lpstr>Các khái niệm cơ bản</vt:lpstr>
      <vt:lpstr>Các khái niệm cơ bản</vt:lpstr>
      <vt:lpstr>Các khái niệm cơ bản</vt:lpstr>
      <vt:lpstr>Các khái niệm cơ bản</vt:lpstr>
      <vt:lpstr>Cách xác định loại kết nối mạng</vt:lpstr>
      <vt:lpstr>Cách xác định loại kết nối mạng</vt:lpstr>
      <vt:lpstr>IP Address (Internet Protocol address)</vt:lpstr>
      <vt:lpstr>IP Address (Internet Protocol address)</vt:lpstr>
      <vt:lpstr>IP Address (Internet Protocol address)</vt:lpstr>
      <vt:lpstr>Tên miền (Domain name – DN)</vt:lpstr>
      <vt:lpstr>Tên miền (Domain name – DN)</vt:lpstr>
      <vt:lpstr>Tên miền (Domain name – DN)</vt:lpstr>
      <vt:lpstr>Các cấp độ của hệ thống tên miền</vt:lpstr>
      <vt:lpstr>Tên miền (Domain name – DN)</vt:lpstr>
      <vt:lpstr>Tên miền (Domain name – DN)</vt:lpstr>
      <vt:lpstr>Tên miền (Domain name – DN)</vt:lpstr>
      <vt:lpstr>Tên miền (Domain name – DN)</vt:lpstr>
      <vt:lpstr>Tên miền (Domain name – DN)</vt:lpstr>
      <vt:lpstr>Tên miền (Domain name – DN)</vt:lpstr>
      <vt:lpstr>URL (Uniform Resource Locator)</vt:lpstr>
      <vt:lpstr>URL (Uniform Resource Locator)</vt:lpstr>
      <vt:lpstr>World Wide Web  </vt:lpstr>
      <vt:lpstr>World Wide Web là gì? </vt:lpstr>
      <vt:lpstr>World Wide Web là gì? </vt:lpstr>
      <vt:lpstr>HTML (Hypertext Markup Language)</vt:lpstr>
      <vt:lpstr>CSS (Cascading Style Sheets)</vt:lpstr>
      <vt:lpstr>Hyperlinks</vt:lpstr>
      <vt:lpstr>Trình duyệt Web </vt:lpstr>
      <vt:lpstr>Trình duyệt Web </vt:lpstr>
      <vt:lpstr>Trình duyệt Web </vt:lpstr>
      <vt:lpstr>Trình duyệt Web </vt:lpstr>
      <vt:lpstr>Trình duyệt Web </vt:lpstr>
      <vt:lpstr>Trình duyệt Web </vt:lpstr>
      <vt:lpstr>Trình duyệt Web </vt:lpstr>
      <vt:lpstr>Trình duyệt Web </vt:lpstr>
      <vt:lpstr>Trình duyệt Web </vt:lpstr>
      <vt:lpstr>Trình duyệt Web </vt:lpstr>
      <vt:lpstr>Trình duyệt Web </vt:lpstr>
      <vt:lpstr>Trình duyệt Web </vt:lpstr>
      <vt:lpstr>Trình duyệt Web </vt:lpstr>
      <vt:lpstr>Trình duyệt Web </vt:lpstr>
      <vt:lpstr>Chức năng và tính năng của trình duyệt</vt:lpstr>
      <vt:lpstr>Tìm kiếm từ thanh địa chỉ</vt:lpstr>
      <vt:lpstr>Tìm kiếm từ thanh địa chỉ</vt:lpstr>
      <vt:lpstr>Tìm kiếm từ thanh địa chỉ</vt:lpstr>
      <vt:lpstr>Tìm kiếm từ thanh địa chỉ</vt:lpstr>
      <vt:lpstr>Favorites/Bookmarks </vt:lpstr>
      <vt:lpstr>Favorites/Bookmarks </vt:lpstr>
      <vt:lpstr>Favorites/Bookmarks </vt:lpstr>
      <vt:lpstr>Favorites/Bookmarks </vt:lpstr>
      <vt:lpstr>Favorites/Bookmarks </vt:lpstr>
      <vt:lpstr>Cookies</vt:lpstr>
      <vt:lpstr>Cookies</vt:lpstr>
      <vt:lpstr>Truyền thông thời gian thực</vt:lpstr>
      <vt:lpstr>Giao tiếp trì hoãn</vt:lpstr>
      <vt:lpstr>Giao tiếp trì hoãn</vt:lpstr>
      <vt:lpstr>Blog</vt:lpstr>
      <vt:lpstr>Email</vt:lpstr>
      <vt:lpstr>Email</vt:lpstr>
      <vt:lpstr>Outlook.com </vt:lpstr>
      <vt:lpstr>Các thành phần trong Email</vt:lpstr>
      <vt:lpstr>Các thành phần trong Email</vt:lpstr>
      <vt:lpstr>Các thành phần trong Email</vt:lpstr>
      <vt:lpstr>Trả lời Email</vt:lpstr>
      <vt:lpstr>Tìm kiếm trên Internet</vt:lpstr>
      <vt:lpstr>Tìm kiếm trên Internet</vt:lpstr>
      <vt:lpstr>Tìm kiếm trên Internet</vt:lpstr>
      <vt:lpstr>Tìm kiếm trên Internet</vt:lpstr>
      <vt:lpstr>Sử dụng công cụ tìm kiếm</vt:lpstr>
      <vt:lpstr>Sử dụng công cụ tìm kiếm</vt:lpstr>
      <vt:lpstr>Thu hẹp kết quả tìm kiếm</vt:lpstr>
      <vt:lpstr>Thu hẹp kết quả tìm kiếm</vt:lpstr>
      <vt:lpstr>Thu hẹp kết quả tìm kiếm</vt:lpstr>
      <vt:lpstr>Thu hẹp kết quả tìm kiếm</vt:lpstr>
      <vt:lpstr>Trang tìm kiếm nâng cao</vt:lpstr>
      <vt:lpstr>Trang tìm kiếm nâng cao</vt:lpstr>
      <vt:lpstr>Tìm kiếm các trang mạng xã hội</vt:lpstr>
      <vt:lpstr>Tìm kiếm các trang mạng xã hội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2020-08-27T08:39:10Z</dcterms:created>
  <dcterms:modified xsi:type="dcterms:W3CDTF">2021-06-14T06:23:30Z</dcterms:modified>
</cp:coreProperties>
</file>